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8" r:id="rId2"/>
  </p:sldMasterIdLst>
  <p:sldIdLst>
    <p:sldId id="256" r:id="rId3"/>
    <p:sldId id="341" r:id="rId4"/>
    <p:sldId id="342" r:id="rId5"/>
    <p:sldId id="343" r:id="rId6"/>
    <p:sldId id="675" r:id="rId7"/>
    <p:sldId id="676" r:id="rId8"/>
    <p:sldId id="677" r:id="rId9"/>
    <p:sldId id="678" r:id="rId10"/>
    <p:sldId id="680" r:id="rId11"/>
    <p:sldId id="681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378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188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2422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9871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43646-5ED1-47A0-8709-002630A1E1D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928BD-2857-4408-94BE-5908651769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2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643646-5ED1-47A0-8709-002630A1E1D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928BD-2857-4408-94BE-5908651769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37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35979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7471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646-5ED1-47A0-8709-002630A1E1D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28BD-2857-4408-94BE-59086517696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812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5371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88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38212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1636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4472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643646-5ED1-47A0-8709-002630A1E1D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9928BD-2857-4408-94BE-5908651769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95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91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832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117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781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702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2981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88436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1814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3" descr="footer_graphic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5601"/>
            <a:ext cx="121920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256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9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27437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Reasentamiento</a:t>
            </a:r>
            <a:r>
              <a:rPr lang="en-US" sz="5400" dirty="0"/>
              <a:t> y </a:t>
            </a:r>
            <a:r>
              <a:rPr lang="en-US" sz="5400" dirty="0" err="1"/>
              <a:t>Gestión</a:t>
            </a:r>
            <a:r>
              <a:rPr lang="en-US" sz="5400" dirty="0"/>
              <a:t> de </a:t>
            </a:r>
            <a:r>
              <a:rPr lang="en-US" sz="5400" dirty="0" err="1"/>
              <a:t>Riesgo</a:t>
            </a:r>
            <a:r>
              <a:rPr lang="en-US" sz="5400" dirty="0"/>
              <a:t> de </a:t>
            </a:r>
            <a:r>
              <a:rPr lang="en-US" sz="5400" dirty="0" err="1"/>
              <a:t>Desastres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49929"/>
          </a:xfrm>
        </p:spPr>
        <p:txBody>
          <a:bodyPr>
            <a:normAutofit/>
          </a:bodyPr>
          <a:lstStyle/>
          <a:p>
            <a:r>
              <a:rPr lang="en-US" b="1" dirty="0"/>
              <a:t>Unidad </a:t>
            </a:r>
            <a:r>
              <a:rPr lang="en-US" b="1" dirty="0" err="1"/>
              <a:t>nacional</a:t>
            </a:r>
            <a:r>
              <a:rPr lang="en-US" b="1" dirty="0"/>
              <a:t> para la gestion de </a:t>
            </a:r>
            <a:r>
              <a:rPr lang="en-US" b="1" dirty="0" err="1"/>
              <a:t>riesgo</a:t>
            </a:r>
            <a:r>
              <a:rPr lang="en-US" b="1" dirty="0"/>
              <a:t> de </a:t>
            </a:r>
            <a:r>
              <a:rPr lang="en-US" b="1" dirty="0" err="1"/>
              <a:t>desastres</a:t>
            </a:r>
            <a:endParaRPr lang="en-US" b="1" dirty="0"/>
          </a:p>
          <a:p>
            <a:r>
              <a:rPr lang="en-US" sz="2000" b="1" dirty="0"/>
              <a:t>Elena Correa</a:t>
            </a:r>
          </a:p>
          <a:p>
            <a:r>
              <a:rPr lang="en-US" sz="1800" b="1" dirty="0"/>
              <a:t>Bogota </a:t>
            </a:r>
            <a:r>
              <a:rPr lang="en-US" sz="1800" b="1" dirty="0" err="1"/>
              <a:t>d.c.</a:t>
            </a:r>
            <a:endParaRPr lang="en-US" sz="1800" b="1" dirty="0"/>
          </a:p>
          <a:p>
            <a:r>
              <a:rPr lang="en-US" sz="1800" b="1" dirty="0" err="1"/>
              <a:t>Octubre</a:t>
            </a:r>
            <a:r>
              <a:rPr lang="en-US" sz="1800" b="1" dirty="0"/>
              <a:t> 16, 2019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41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65D5F-E92D-48C1-987A-3E641D04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51373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41CF6-AED8-4686-9978-BF3502C0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Qué es el reasentamiento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6C77B-0838-4001-99E8-82A16A6F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  <a:p>
            <a:endParaRPr lang="es-CO" dirty="0"/>
          </a:p>
          <a:p>
            <a:r>
              <a:rPr lang="es-CO" dirty="0"/>
              <a:t>El reasentamiento es un proceso planificado que se utiliza como medida para mitigar y compensar los impactos sociales, económicos y culturales causados por el desplazamiento obligatorio.</a:t>
            </a:r>
          </a:p>
        </p:txBody>
      </p:sp>
    </p:spTree>
    <p:extLst>
      <p:ext uri="{BB962C8B-B14F-4D97-AF65-F5344CB8AC3E}">
        <p14:creationId xmlns:p14="http://schemas.microsoft.com/office/powerpoint/2010/main" val="21166718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F496A-B43F-40ED-9A99-50C9D0C4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Desplazamiento Obligatorio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EB2D9E-5E8E-475E-9EDC-4B24A8B6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CO" dirty="0">
                <a:solidFill>
                  <a:srgbClr val="FF0000"/>
                </a:solidFill>
              </a:rPr>
              <a:t>Definición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La decisión de desplazarse del lugar de vivienda es tomada e impuesta por un agente externo o como resultado de un evento incontrolable.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La persona no tiene ninguna opción de  quedarse </a:t>
            </a:r>
          </a:p>
          <a:p>
            <a:pPr>
              <a:defRPr/>
            </a:pPr>
            <a:r>
              <a:rPr lang="es-CO" dirty="0">
                <a:solidFill>
                  <a:srgbClr val="FF0000"/>
                </a:solidFill>
              </a:rPr>
              <a:t>Impactos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El desplazamiento obligatorio ocasiona impactos económicos, sociales, culturales y psicológicos severos en las personas que lo enfrentan.</a:t>
            </a:r>
          </a:p>
          <a:p>
            <a:pPr>
              <a:defRPr/>
            </a:pPr>
            <a:r>
              <a:rPr lang="es-CO" dirty="0">
                <a:solidFill>
                  <a:srgbClr val="FF0000"/>
                </a:solidFill>
              </a:rPr>
              <a:t>Grupos impactados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personas que se deben desplazar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comunidades o población de origen que pueden permanecer en el lugar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O" dirty="0"/>
              <a:t>comunidades o población de destino (poblaciones receptoras)</a:t>
            </a:r>
          </a:p>
          <a:p>
            <a:pPr>
              <a:defRPr/>
            </a:pPr>
            <a:endParaRPr lang="es-CO" b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30875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38274-2A67-4EF1-A2F8-7A38E5924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del Reasentamiento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8E0FCF-2163-49AB-A597-C150E960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 err="1"/>
              <a:t>Mejorar</a:t>
            </a:r>
            <a:r>
              <a:rPr lang="en-US" dirty="0"/>
              <a:t>, o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restablecer</a:t>
            </a:r>
            <a:r>
              <a:rPr lang="en-US" dirty="0"/>
              <a:t>,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sostenible</a:t>
            </a:r>
            <a:r>
              <a:rPr lang="en-US" dirty="0"/>
              <a:t> los </a:t>
            </a:r>
            <a:r>
              <a:rPr lang="en-US" dirty="0" err="1"/>
              <a:t>medios</a:t>
            </a:r>
            <a:r>
              <a:rPr lang="en-US" dirty="0"/>
              <a:t> de </a:t>
            </a:r>
            <a:r>
              <a:rPr lang="en-US" dirty="0" err="1"/>
              <a:t>subsistencia</a:t>
            </a:r>
            <a:r>
              <a:rPr lang="en-US" dirty="0"/>
              <a:t> y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de la población </a:t>
            </a:r>
            <a:r>
              <a:rPr lang="en-US" dirty="0" err="1"/>
              <a:t>desplazada</a:t>
            </a:r>
            <a:r>
              <a:rPr lang="en-US" dirty="0"/>
              <a:t>, sin </a:t>
            </a:r>
            <a:r>
              <a:rPr lang="en-US" dirty="0" err="1"/>
              <a:t>impactar</a:t>
            </a:r>
            <a:r>
              <a:rPr lang="en-US" dirty="0"/>
              <a:t> </a:t>
            </a:r>
            <a:r>
              <a:rPr lang="en-US" dirty="0" err="1"/>
              <a:t>negativamente</a:t>
            </a:r>
            <a:r>
              <a:rPr lang="en-US" dirty="0"/>
              <a:t> a las </a:t>
            </a:r>
            <a:r>
              <a:rPr lang="en-US" dirty="0" err="1"/>
              <a:t>poblaciones</a:t>
            </a:r>
            <a:r>
              <a:rPr lang="en-US" dirty="0"/>
              <a:t> que </a:t>
            </a:r>
            <a:r>
              <a:rPr lang="en-US" dirty="0" err="1"/>
              <a:t>continuaran</a:t>
            </a:r>
            <a:r>
              <a:rPr lang="en-US" dirty="0"/>
              <a:t> </a:t>
            </a:r>
            <a:r>
              <a:rPr lang="en-US" dirty="0" err="1"/>
              <a:t>viviendo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lugar</a:t>
            </a:r>
            <a:r>
              <a:rPr lang="en-US" dirty="0"/>
              <a:t> de </a:t>
            </a:r>
            <a:r>
              <a:rPr lang="en-US" dirty="0" err="1"/>
              <a:t>origen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a las  </a:t>
            </a:r>
            <a:r>
              <a:rPr lang="en-US" dirty="0" err="1"/>
              <a:t>poblaciones</a:t>
            </a:r>
            <a:r>
              <a:rPr lang="en-US" dirty="0"/>
              <a:t> </a:t>
            </a:r>
            <a:r>
              <a:rPr lang="en-US" dirty="0" err="1"/>
              <a:t>receptoras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61347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F460C1D4-01B2-491E-87AD-57993E649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1143000"/>
          </a:xfrm>
        </p:spPr>
        <p:txBody>
          <a:bodyPr/>
          <a:lstStyle/>
          <a:p>
            <a:r>
              <a:rPr lang="es-CO" altLang="es-CO" sz="3600" b="1">
                <a:solidFill>
                  <a:srgbClr val="C00000"/>
                </a:solidFill>
              </a:rPr>
              <a:t>Reasentamiento - Proceso Multidimensional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4D0796-9D5E-4A4B-AC5E-7573EF4A5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689842"/>
              </p:ext>
            </p:extLst>
          </p:nvPr>
        </p:nvGraphicFramePr>
        <p:xfrm>
          <a:off x="1661020" y="1417739"/>
          <a:ext cx="9006980" cy="53951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1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742">
                <a:tc>
                  <a:txBody>
                    <a:bodyPr/>
                    <a:lstStyle/>
                    <a:p>
                      <a:pPr algn="ctr"/>
                      <a:r>
                        <a:rPr lang="es-CO" sz="1400" noProof="0" dirty="0">
                          <a:solidFill>
                            <a:srgbClr val="C00000"/>
                          </a:solidFill>
                        </a:rPr>
                        <a:t>Dimensión</a:t>
                      </a: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noProof="0" dirty="0">
                          <a:solidFill>
                            <a:srgbClr val="C00000"/>
                          </a:solidFill>
                        </a:rPr>
                        <a:t>Atributo</a:t>
                      </a: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42">
                <a:tc rowSpan="2">
                  <a:txBody>
                    <a:bodyPr/>
                    <a:lstStyle/>
                    <a:p>
                      <a:r>
                        <a:rPr lang="es-CO" sz="1100" noProof="0" dirty="0"/>
                        <a:t>Física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/>
                        <a:t>Tierra 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Viviendas</a:t>
                      </a:r>
                      <a:r>
                        <a:rPr lang="es-CO" sz="1100" baseline="0" noProof="0" dirty="0"/>
                        <a:t> – estructuras </a:t>
                      </a:r>
                      <a:r>
                        <a:rPr lang="es-CO" sz="1100" noProof="0" dirty="0"/>
                        <a:t>(públicas,</a:t>
                      </a:r>
                      <a:r>
                        <a:rPr lang="es-CO" sz="1100" baseline="0" noProof="0" dirty="0"/>
                        <a:t> privadas) - infraestructura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42">
                <a:tc rowSpan="2">
                  <a:txBody>
                    <a:bodyPr/>
                    <a:lstStyle/>
                    <a:p>
                      <a:r>
                        <a:rPr lang="es-CO" sz="1100" noProof="0" dirty="0"/>
                        <a:t>Legal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Tenencia</a:t>
                      </a:r>
                      <a:r>
                        <a:rPr lang="es-CO" sz="1100" baseline="0" noProof="0" dirty="0"/>
                        <a:t> de la tierra y las construcciones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s-CO" sz="16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Proceso adquisición de tierras e inmuebles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342">
                <a:tc rowSpan="3">
                  <a:txBody>
                    <a:bodyPr/>
                    <a:lstStyle/>
                    <a:p>
                      <a:r>
                        <a:rPr lang="es-CO" sz="1100" noProof="0" dirty="0"/>
                        <a:t>Económica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Valor</a:t>
                      </a:r>
                      <a:r>
                        <a:rPr lang="es-CO" sz="1100" baseline="0" noProof="0" dirty="0"/>
                        <a:t> del inmueble (tierra, construcciones – en riesgo y de reposición)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Actividades</a:t>
                      </a:r>
                      <a:r>
                        <a:rPr lang="es-CO" sz="1100" baseline="0" noProof="0" dirty="0"/>
                        <a:t> productivas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Ingreso - Fuentes</a:t>
                      </a:r>
                      <a:r>
                        <a:rPr lang="es-CO" sz="1100" baseline="0" noProof="0" dirty="0"/>
                        <a:t> de ingreso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42">
                <a:tc rowSpan="3">
                  <a:txBody>
                    <a:bodyPr/>
                    <a:lstStyle/>
                    <a:p>
                      <a:r>
                        <a:rPr lang="es-CO" sz="1100" noProof="0"/>
                        <a:t>Social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Población – características</a:t>
                      </a:r>
                      <a:r>
                        <a:rPr lang="es-CO" sz="1100" baseline="0" noProof="0" dirty="0"/>
                        <a:t> socioeconómicas y culturales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Organización social y redes</a:t>
                      </a:r>
                      <a:r>
                        <a:rPr lang="es-CO" sz="1100" baseline="0" noProof="0" dirty="0"/>
                        <a:t> sociales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34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Servicios</a:t>
                      </a:r>
                      <a:r>
                        <a:rPr lang="es-CO" sz="1100" baseline="0" noProof="0" dirty="0"/>
                        <a:t> sociales (educación, salud)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342">
                <a:tc>
                  <a:txBody>
                    <a:bodyPr/>
                    <a:lstStyle/>
                    <a:p>
                      <a:r>
                        <a:rPr lang="es-CO" sz="1100" noProof="0"/>
                        <a:t>Cultural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Costumbres</a:t>
                      </a:r>
                      <a:r>
                        <a:rPr lang="es-CO" sz="1100" baseline="0" noProof="0" dirty="0"/>
                        <a:t> y valores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531">
                <a:tc>
                  <a:txBody>
                    <a:bodyPr/>
                    <a:lstStyle/>
                    <a:p>
                      <a:r>
                        <a:rPr lang="es-CO" sz="1100" noProof="0"/>
                        <a:t>Psicológica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kern="1200" noProof="0" dirty="0"/>
                        <a:t>Lazos</a:t>
                      </a:r>
                      <a:r>
                        <a:rPr lang="es-CO" sz="1100" kern="1200" baseline="0" noProof="0" dirty="0"/>
                        <a:t> emocionales con vivienda, vecinos, entorno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430">
                <a:tc>
                  <a:txBody>
                    <a:bodyPr/>
                    <a:lstStyle/>
                    <a:p>
                      <a:r>
                        <a:rPr lang="es-CO" sz="1100" noProof="0"/>
                        <a:t>Ambiental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Demanda</a:t>
                      </a:r>
                      <a:r>
                        <a:rPr lang="es-CO" sz="1100" baseline="0" noProof="0" dirty="0"/>
                        <a:t> de recursos naturales - demoliciones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342"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Político</a:t>
                      </a:r>
                      <a:r>
                        <a:rPr lang="es-CO" sz="1100" baseline="0" noProof="0" dirty="0"/>
                        <a:t> - Administrativa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Política</a:t>
                      </a:r>
                      <a:r>
                        <a:rPr lang="es-CO" sz="1100" baseline="0" noProof="0" dirty="0"/>
                        <a:t> – organización administrativa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342">
                <a:tc>
                  <a:txBody>
                    <a:bodyPr/>
                    <a:lstStyle/>
                    <a:p>
                      <a:r>
                        <a:rPr lang="es-CO" sz="1100" noProof="0"/>
                        <a:t>Territorial</a:t>
                      </a:r>
                      <a:endParaRPr lang="es-CO" sz="1100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Planes</a:t>
                      </a:r>
                      <a:r>
                        <a:rPr lang="es-CO" sz="1100" baseline="0" noProof="0" dirty="0"/>
                        <a:t> de uso del suelo y ordenamiento territorial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6990"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Temporal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 anchor="ctr">
                    <a:solidFill>
                      <a:srgbClr val="FFF6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noProof="0" dirty="0"/>
                        <a:t>Tiempo transcurrido desde la decisión del desplazamiento</a:t>
                      </a:r>
                      <a:r>
                        <a:rPr lang="es-CO" sz="1100" baseline="0" noProof="0" dirty="0"/>
                        <a:t> hasta el reasentamiento y el restablecimiento de las condiciones socioeconómicas</a:t>
                      </a:r>
                      <a:endParaRPr lang="es-CO" sz="1100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2" marB="45722">
                    <a:solidFill>
                      <a:srgbClr val="FFF6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Decagon 2">
            <a:extLst>
              <a:ext uri="{FF2B5EF4-FFF2-40B4-BE49-F238E27FC236}">
                <a16:creationId xmlns:a16="http://schemas.microsoft.com/office/drawing/2014/main" id="{63FEB368-309C-4F6D-AE5F-74B7CD48E277}"/>
              </a:ext>
            </a:extLst>
          </p:cNvPr>
          <p:cNvSpPr/>
          <p:nvPr/>
        </p:nvSpPr>
        <p:spPr>
          <a:xfrm rot="17378821">
            <a:off x="-387685" y="3858619"/>
            <a:ext cx="2364732" cy="933448"/>
          </a:xfrm>
          <a:prstGeom prst="decagon">
            <a:avLst/>
          </a:prstGeom>
          <a:solidFill>
            <a:srgbClr val="FFF6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Interdisciplinario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Decagon 3">
            <a:extLst>
              <a:ext uri="{FF2B5EF4-FFF2-40B4-BE49-F238E27FC236}">
                <a16:creationId xmlns:a16="http://schemas.microsoft.com/office/drawing/2014/main" id="{82B8529C-861B-4444-94A9-97CDB4B14748}"/>
              </a:ext>
            </a:extLst>
          </p:cNvPr>
          <p:cNvSpPr/>
          <p:nvPr/>
        </p:nvSpPr>
        <p:spPr>
          <a:xfrm rot="17076790">
            <a:off x="9940532" y="3849158"/>
            <a:ext cx="2811868" cy="952370"/>
          </a:xfrm>
          <a:prstGeom prst="decagon">
            <a:avLst/>
          </a:prstGeom>
          <a:solidFill>
            <a:srgbClr val="FFF6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Intersectorial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2E023-81F5-4BE1-BCC7-B3704330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Reasentamiento y Gestión de Riesgo de Desastre</a:t>
            </a:r>
          </a:p>
        </p:txBody>
      </p:sp>
    </p:spTree>
    <p:extLst>
      <p:ext uri="{BB962C8B-B14F-4D97-AF65-F5344CB8AC3E}">
        <p14:creationId xmlns:p14="http://schemas.microsoft.com/office/powerpoint/2010/main" val="91433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>
            <a:extLst>
              <a:ext uri="{FF2B5EF4-FFF2-40B4-BE49-F238E27FC236}">
                <a16:creationId xmlns:a16="http://schemas.microsoft.com/office/drawing/2014/main" id="{82CE9930-7113-4ADF-A430-D77F26F741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556108"/>
              </p:ext>
            </p:extLst>
          </p:nvPr>
        </p:nvGraphicFramePr>
        <p:xfrm>
          <a:off x="923925" y="523876"/>
          <a:ext cx="10353675" cy="614362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98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4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Líneas de acción</a:t>
                      </a:r>
                      <a:endParaRPr kumimoji="0" lang="es-CO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4" marB="45704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Instrumentos</a:t>
                      </a:r>
                      <a:endParaRPr kumimoji="0" lang="es-CO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4" marB="45704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Identificación y valoración del riesgo</a:t>
                      </a:r>
                      <a:endParaRPr kumimoji="0" lang="es-CO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4" marB="45704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Estudios, monitoreo, modelos, mapas, sistemas de información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Encuestas de percepción individual y social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Reducción del riesgo</a:t>
                      </a:r>
                    </a:p>
                  </a:txBody>
                  <a:tcPr marT="45704" marB="45704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b="1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Planificación y concientización:</a:t>
                      </a: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ordenamiento territorial, planificación sectorial, códigos, normas, información pública y educación.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b="1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Intervención física en el territorio</a:t>
                      </a: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 obras correctivas, reforzamiento estructural, mejoramiento de viviendas, </a:t>
                      </a:r>
                      <a:r>
                        <a:rPr lang="es-CO" sz="1200" b="1" kern="800" spc="50" noProof="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reasentamiento preventivo</a:t>
                      </a:r>
                      <a:r>
                        <a:rPr lang="es-CO" sz="1200" b="1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reducción de vulnerabilidad de infraestructura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Protección financiera</a:t>
                      </a:r>
                    </a:p>
                  </a:txBody>
                  <a:tcPr marT="45704" marB="45704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Mecanismos financieros de retención (fondos, créditos contingentes, impuestos, etc.)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Mecanismos financieros de transferencia (seguros, reaseguros, bonos de catástrofe)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Preparativos y respuesta a desastres</a:t>
                      </a:r>
                    </a:p>
                  </a:txBody>
                  <a:tcPr marT="45704" marB="45704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Sistemas de alerta temprana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Planes de emergencia y contingencia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Evacuación de población afectada</a:t>
                      </a:r>
                      <a:r>
                        <a:rPr lang="es-CO" sz="1200" b="1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CO" sz="1200" b="1" kern="800" spc="50" noProof="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reasentamiento temporal</a:t>
                      </a:r>
                      <a:endParaRPr lang="es-CO" sz="1200" b="1" spc="-10" noProof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Entrenamiento para la respuesta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Infraestructura tecnológica, comunicaciones y logística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Reconstrucción post-desastre</a:t>
                      </a:r>
                    </a:p>
                  </a:txBody>
                  <a:tcPr marT="45704" marB="45704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Normativa y organización institucional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kern="800" spc="5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Planes de reconstrucción</a:t>
                      </a:r>
                      <a:endParaRPr lang="es-CO" sz="1200" spc="-1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b="1" kern="800" spc="50" noProof="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Reasentamiento de población post-desastre </a:t>
                      </a:r>
                      <a:endParaRPr lang="es-CO" sz="1200" b="1" spc="-10" noProof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7187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E81A9-00E8-4A06-95C7-1AA7FFE5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Lecciones Aprendidas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9C95DF-39DE-491D-8C74-12DC9988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Requiere voluntad política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Debe ser un proceso planificado que garantice su sostenibilidad tanto para las personas involucradas como para los entes territoriales donde se llevan a cabo.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Debe estar debidamente articulado a Planes Integrales de Gestión de Riesgo, a los Planes de Ordenamiento Territorial y a los Planes de Desarrollo Local.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El desplazamiento es obligatorio pero el reasentamiento debe ser voluntario. A mayores opciones, mayores probabilidades de buenos resultados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Debe abordar todas las dimensiones implicadas de acuerdo con el caso específico.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Debe atender a todos los grupos de población involucrados (población de origen, desplazados y población receptora)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Debe planificarse y ejecutarse con la participación de todos los grupos involucrados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Se deben prevenir y controlar nuevos asentamientos en las áreas desocupadas (dar un uso comunitario compatible con las amenazas existentes a las áreas recuperadas)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849329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58716-C0CA-48DD-B9C9-5B1484DE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Requisitos Indispensables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C1C1B5-24A6-4789-90CB-BE0F76BA0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sz="2300" dirty="0">
                <a:solidFill>
                  <a:schemeClr val="accent1"/>
                </a:solidFill>
              </a:rPr>
              <a:t>Marco legal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Establecer los derechos y deberes de personas involucradas, entidades y niveles de gobierno</a:t>
            </a:r>
          </a:p>
          <a:p>
            <a:r>
              <a:rPr lang="es-CO" sz="2300" dirty="0">
                <a:solidFill>
                  <a:schemeClr val="accent1"/>
                </a:solidFill>
              </a:rPr>
              <a:t>Marco Institucional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Asignar una entidad responsable con recursos (físicos, humanos y financieros) adecuados y procedimientos ágiles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 Establecer roles y funciones de todas las entidades que deben participar en el proceso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Definir mecanismos de coordinación interinstitucional y toma de decisiones</a:t>
            </a:r>
          </a:p>
          <a:p>
            <a:r>
              <a:rPr lang="es-CO" sz="2300" dirty="0">
                <a:solidFill>
                  <a:schemeClr val="accent1"/>
                </a:solidFill>
              </a:rPr>
              <a:t>Construir capacidades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Capacitar, investigar, producir conocimiento, evaluar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/>
              <a:t>Conformar equipos de trabajo interdisciplinarios e idóneos para cada caso particular</a:t>
            </a:r>
          </a:p>
          <a:p>
            <a:r>
              <a:rPr lang="es-CO" sz="2300" dirty="0">
                <a:solidFill>
                  <a:schemeClr val="accent1"/>
                </a:solidFill>
              </a:rPr>
              <a:t>Financiación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300" dirty="0">
                <a:solidFill>
                  <a:schemeClr val="tx1"/>
                </a:solidFill>
              </a:rPr>
              <a:t>Establecer fuentes y mecanismos sostenibles de financiación 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500042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 presentation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703</Words>
  <Application>Microsoft Office PowerPoint</Application>
  <PresentationFormat>Panorámica</PresentationFormat>
  <Paragraphs>97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Sample presentation slides</vt:lpstr>
      <vt:lpstr>Retrospect</vt:lpstr>
      <vt:lpstr>Reasentamiento y Gestión de Riesgo de Desastres </vt:lpstr>
      <vt:lpstr>Qué es el reasentamiento</vt:lpstr>
      <vt:lpstr>Desplazamiento Obligatorio</vt:lpstr>
      <vt:lpstr>Objetivos del Reasentamiento</vt:lpstr>
      <vt:lpstr>Reasentamiento - Proceso Multidimensional</vt:lpstr>
      <vt:lpstr>Reasentamiento y Gestión de Riesgo de Desastre</vt:lpstr>
      <vt:lpstr>Presentación de PowerPoint</vt:lpstr>
      <vt:lpstr>Lecciones Aprendidas</vt:lpstr>
      <vt:lpstr>Requisitos Indispensables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Correa</dc:creator>
  <cp:lastModifiedBy>Johana Rojas</cp:lastModifiedBy>
  <cp:revision>123</cp:revision>
  <cp:lastPrinted>2019-10-16T16:49:34Z</cp:lastPrinted>
  <dcterms:created xsi:type="dcterms:W3CDTF">2015-03-07T17:34:54Z</dcterms:created>
  <dcterms:modified xsi:type="dcterms:W3CDTF">2019-11-29T13:17:57Z</dcterms:modified>
</cp:coreProperties>
</file>