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1" r:id="rId4"/>
    <p:sldId id="300" r:id="rId5"/>
    <p:sldId id="301" r:id="rId6"/>
    <p:sldId id="273" r:id="rId7"/>
    <p:sldId id="321" r:id="rId8"/>
    <p:sldId id="324" r:id="rId9"/>
    <p:sldId id="328" r:id="rId10"/>
    <p:sldId id="327" r:id="rId11"/>
    <p:sldId id="369" r:id="rId12"/>
    <p:sldId id="370" r:id="rId13"/>
    <p:sldId id="361" r:id="rId14"/>
    <p:sldId id="310" r:id="rId15"/>
    <p:sldId id="314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1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5F239-F875-41A8-9BF6-6ED22982BE09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B76F8AB1-D513-4F05-9714-73A6F4296616}">
      <dgm:prSet phldrT="[Texto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es-CO" sz="1800" dirty="0">
              <a:solidFill>
                <a:srgbClr val="002060"/>
              </a:solidFill>
              <a:latin typeface="Franklin Gothic Medium" panose="020B0603020102020204" pitchFamily="34" charset="0"/>
            </a:rPr>
            <a:t>La organización para la respuesta debe plantearse en la ERE</a:t>
          </a:r>
          <a:endParaRPr lang="es-CO" sz="1800" dirty="0">
            <a:solidFill>
              <a:srgbClr val="002060"/>
            </a:solidFill>
          </a:endParaRPr>
        </a:p>
      </dgm:t>
    </dgm:pt>
    <dgm:pt modelId="{94A0C72A-465D-42AC-A30A-B807BAAF50BA}" type="parTrans" cxnId="{063F79AA-A55B-4703-BC7A-5BE5E995AF4E}">
      <dgm:prSet/>
      <dgm:spPr/>
      <dgm:t>
        <a:bodyPr/>
        <a:lstStyle/>
        <a:p>
          <a:endParaRPr lang="es-CO"/>
        </a:p>
      </dgm:t>
    </dgm:pt>
    <dgm:pt modelId="{3F61972E-8761-4DE4-B73C-991A6E702E44}" type="sibTrans" cxnId="{063F79AA-A55B-4703-BC7A-5BE5E995AF4E}">
      <dgm:prSet/>
      <dgm:spPr/>
      <dgm:t>
        <a:bodyPr/>
        <a:lstStyle/>
        <a:p>
          <a:endParaRPr lang="es-CO"/>
        </a:p>
      </dgm:t>
    </dgm:pt>
    <dgm:pt modelId="{8EC4348C-FBA9-4AD6-9340-5F0A2516FFD7}">
      <dgm:prSet phldrT="[Texto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s-CO" sz="1800" dirty="0">
              <a:solidFill>
                <a:srgbClr val="002060"/>
              </a:solidFill>
              <a:latin typeface="Franklin Gothic Medium" panose="020B0603020102020204" pitchFamily="34" charset="0"/>
            </a:rPr>
            <a:t>La ERE debe operar en modo de integración sectorial y territorial</a:t>
          </a:r>
          <a:endParaRPr lang="es-CO" sz="1800" dirty="0">
            <a:solidFill>
              <a:srgbClr val="002060"/>
            </a:solidFill>
          </a:endParaRPr>
        </a:p>
      </dgm:t>
    </dgm:pt>
    <dgm:pt modelId="{6B0E4932-A0DA-4809-912F-DAC902AE5848}" type="parTrans" cxnId="{AECFB0CC-8DDB-4AD5-9E66-4674966C6ADB}">
      <dgm:prSet/>
      <dgm:spPr/>
      <dgm:t>
        <a:bodyPr/>
        <a:lstStyle/>
        <a:p>
          <a:endParaRPr lang="es-CO"/>
        </a:p>
      </dgm:t>
    </dgm:pt>
    <dgm:pt modelId="{7F1D46EF-ECF4-4FC8-8276-1C13451D2D75}" type="sibTrans" cxnId="{AECFB0CC-8DDB-4AD5-9E66-4674966C6ADB}">
      <dgm:prSet/>
      <dgm:spPr/>
      <dgm:t>
        <a:bodyPr/>
        <a:lstStyle/>
        <a:p>
          <a:endParaRPr lang="es-CO"/>
        </a:p>
      </dgm:t>
    </dgm:pt>
    <dgm:pt modelId="{002974DB-7CFC-4B9C-ACD3-27A02D629BBB}">
      <dgm:prSet phldrT="[Texto]" custT="1"/>
      <dgm:spPr>
        <a:solidFill>
          <a:srgbClr val="00B0F0"/>
        </a:solidFill>
      </dgm:spPr>
      <dgm:t>
        <a:bodyPr/>
        <a:lstStyle/>
        <a:p>
          <a:r>
            <a:rPr lang="es-CO" sz="1600" dirty="0"/>
            <a:t>La estructura de Intervención, los protocolos y </a:t>
          </a:r>
          <a:r>
            <a:rPr lang="es-CO" sz="1600" dirty="0">
              <a:latin typeface="Franklin Gothic Medium" panose="020B0603020102020204" pitchFamily="34" charset="0"/>
            </a:rPr>
            <a:t>procedimientos de respuesta deben ser acordados entre las entidades competentes</a:t>
          </a:r>
          <a:endParaRPr lang="es-CO" sz="1600" dirty="0"/>
        </a:p>
      </dgm:t>
    </dgm:pt>
    <dgm:pt modelId="{3D4FADC2-FED8-427F-B35D-36BC58441228}" type="parTrans" cxnId="{C928B7FA-F5C0-4DBD-8A08-5F645101E989}">
      <dgm:prSet/>
      <dgm:spPr/>
      <dgm:t>
        <a:bodyPr/>
        <a:lstStyle/>
        <a:p>
          <a:endParaRPr lang="es-CO"/>
        </a:p>
      </dgm:t>
    </dgm:pt>
    <dgm:pt modelId="{BF61531A-6660-447D-B559-3D12B6E8D40D}" type="sibTrans" cxnId="{C928B7FA-F5C0-4DBD-8A08-5F645101E989}">
      <dgm:prSet/>
      <dgm:spPr/>
      <dgm:t>
        <a:bodyPr/>
        <a:lstStyle/>
        <a:p>
          <a:endParaRPr lang="es-CO"/>
        </a:p>
      </dgm:t>
    </dgm:pt>
    <dgm:pt modelId="{F5BD6378-0068-466D-817B-A7FB34E34A7B}">
      <dgm:prSet phldrT="[Texto]" custT="1"/>
      <dgm:spPr>
        <a:solidFill>
          <a:srgbClr val="92D050"/>
        </a:solidFill>
      </dgm:spPr>
      <dgm:t>
        <a:bodyPr/>
        <a:lstStyle/>
        <a:p>
          <a:r>
            <a:rPr lang="es-CO" sz="1800" dirty="0">
              <a:solidFill>
                <a:srgbClr val="002060"/>
              </a:solidFill>
              <a:latin typeface="Franklin Gothic Medium" panose="020B0603020102020204" pitchFamily="34" charset="0"/>
            </a:rPr>
            <a:t>Las ERE departamentales deben reconocer la autonomía de las entidades locales para ejercer sus competencias </a:t>
          </a:r>
        </a:p>
      </dgm:t>
    </dgm:pt>
    <dgm:pt modelId="{CF77CD14-0D0E-4C13-9C32-23BECD27C601}" type="parTrans" cxnId="{303C78C5-B27C-4795-982C-D441DF91A6B6}">
      <dgm:prSet/>
      <dgm:spPr/>
      <dgm:t>
        <a:bodyPr/>
        <a:lstStyle/>
        <a:p>
          <a:endParaRPr lang="es-CO"/>
        </a:p>
      </dgm:t>
    </dgm:pt>
    <dgm:pt modelId="{FCFC32CD-21E9-4DB8-98FB-384611662360}" type="sibTrans" cxnId="{303C78C5-B27C-4795-982C-D441DF91A6B6}">
      <dgm:prSet/>
      <dgm:spPr/>
      <dgm:t>
        <a:bodyPr/>
        <a:lstStyle/>
        <a:p>
          <a:endParaRPr lang="es-CO"/>
        </a:p>
      </dgm:t>
    </dgm:pt>
    <dgm:pt modelId="{31947044-1FA7-43BA-A256-6A6351C5310A}">
      <dgm:prSet phldrT="[Texto]" custT="1"/>
      <dgm:spPr>
        <a:solidFill>
          <a:schemeClr val="accent5"/>
        </a:solidFill>
      </dgm:spPr>
      <dgm:t>
        <a:bodyPr/>
        <a:lstStyle/>
        <a:p>
          <a:r>
            <a:rPr lang="es-CO" sz="1800" dirty="0">
              <a:latin typeface="Franklin Gothic Medium" panose="020B0603020102020204" pitchFamily="34" charset="0"/>
            </a:rPr>
            <a:t>Debe considerar como insumos los demás instrumentos de planificación para la gestión del riesgo</a:t>
          </a:r>
          <a:endParaRPr lang="es-CO" sz="1800" dirty="0"/>
        </a:p>
      </dgm:t>
    </dgm:pt>
    <dgm:pt modelId="{A0124FAA-C54D-4B51-8816-21CC2208E117}" type="parTrans" cxnId="{16BE88FE-BC00-4045-9AB2-DD6926E71F07}">
      <dgm:prSet/>
      <dgm:spPr/>
      <dgm:t>
        <a:bodyPr/>
        <a:lstStyle/>
        <a:p>
          <a:endParaRPr lang="es-CO"/>
        </a:p>
      </dgm:t>
    </dgm:pt>
    <dgm:pt modelId="{C91F8AB5-230B-4D8A-B3FA-E9247059A521}" type="sibTrans" cxnId="{16BE88FE-BC00-4045-9AB2-DD6926E71F07}">
      <dgm:prSet/>
      <dgm:spPr/>
      <dgm:t>
        <a:bodyPr/>
        <a:lstStyle/>
        <a:p>
          <a:endParaRPr lang="es-CO"/>
        </a:p>
      </dgm:t>
    </dgm:pt>
    <dgm:pt modelId="{4D9E07C9-84E3-4D75-A15B-7E09D1E7E2C6}" type="pres">
      <dgm:prSet presAssocID="{B7A5F239-F875-41A8-9BF6-6ED22982BE09}" presName="diagram" presStyleCnt="0">
        <dgm:presLayoutVars>
          <dgm:dir/>
          <dgm:resizeHandles val="exact"/>
        </dgm:presLayoutVars>
      </dgm:prSet>
      <dgm:spPr/>
    </dgm:pt>
    <dgm:pt modelId="{5297FC83-FAED-402F-B9A0-FE0FBBC31435}" type="pres">
      <dgm:prSet presAssocID="{B76F8AB1-D513-4F05-9714-73A6F4296616}" presName="node" presStyleLbl="node1" presStyleIdx="0" presStyleCnt="5">
        <dgm:presLayoutVars>
          <dgm:bulletEnabled val="1"/>
        </dgm:presLayoutVars>
      </dgm:prSet>
      <dgm:spPr/>
    </dgm:pt>
    <dgm:pt modelId="{62ABC0A3-84C4-4533-AD16-B7E4BED08B0B}" type="pres">
      <dgm:prSet presAssocID="{3F61972E-8761-4DE4-B73C-991A6E702E44}" presName="sibTrans" presStyleLbl="sibTrans2D1" presStyleIdx="0" presStyleCnt="4" custScaleX="141900"/>
      <dgm:spPr/>
    </dgm:pt>
    <dgm:pt modelId="{57CE992A-08C9-4AE8-BD22-F4B6B67E5DE7}" type="pres">
      <dgm:prSet presAssocID="{3F61972E-8761-4DE4-B73C-991A6E702E44}" presName="connectorText" presStyleLbl="sibTrans2D1" presStyleIdx="0" presStyleCnt="4"/>
      <dgm:spPr/>
    </dgm:pt>
    <dgm:pt modelId="{98EDDE25-579D-4F5A-A47C-3B5E6DA9D360}" type="pres">
      <dgm:prSet presAssocID="{8EC4348C-FBA9-4AD6-9340-5F0A2516FFD7}" presName="node" presStyleLbl="node1" presStyleIdx="1" presStyleCnt="5" custScaleX="82558" custLinFactNeighborX="-3938" custLinFactNeighborY="-1216">
        <dgm:presLayoutVars>
          <dgm:bulletEnabled val="1"/>
        </dgm:presLayoutVars>
      </dgm:prSet>
      <dgm:spPr/>
    </dgm:pt>
    <dgm:pt modelId="{CBB2BD09-9C23-4B36-B931-4081F6A63A31}" type="pres">
      <dgm:prSet presAssocID="{7F1D46EF-ECF4-4FC8-8276-1C13451D2D75}" presName="sibTrans" presStyleLbl="sibTrans2D1" presStyleIdx="1" presStyleCnt="4"/>
      <dgm:spPr/>
    </dgm:pt>
    <dgm:pt modelId="{AED06B3D-FA83-427B-B299-25E414215C10}" type="pres">
      <dgm:prSet presAssocID="{7F1D46EF-ECF4-4FC8-8276-1C13451D2D75}" presName="connectorText" presStyleLbl="sibTrans2D1" presStyleIdx="1" presStyleCnt="4"/>
      <dgm:spPr/>
    </dgm:pt>
    <dgm:pt modelId="{A8054FCB-E906-4BB6-B854-F88CF1768628}" type="pres">
      <dgm:prSet presAssocID="{002974DB-7CFC-4B9C-ACD3-27A02D629BBB}" presName="node" presStyleLbl="node1" presStyleIdx="2" presStyleCnt="5" custScaleX="120621" custScaleY="119299">
        <dgm:presLayoutVars>
          <dgm:bulletEnabled val="1"/>
        </dgm:presLayoutVars>
      </dgm:prSet>
      <dgm:spPr/>
    </dgm:pt>
    <dgm:pt modelId="{42EA2EC7-E478-499A-8C29-7EA58B32B253}" type="pres">
      <dgm:prSet presAssocID="{BF61531A-6660-447D-B559-3D12B6E8D40D}" presName="sibTrans" presStyleLbl="sibTrans2D1" presStyleIdx="2" presStyleCnt="4" custAng="21321856"/>
      <dgm:spPr/>
    </dgm:pt>
    <dgm:pt modelId="{F73E28A2-787C-4E63-B749-42135A863C0B}" type="pres">
      <dgm:prSet presAssocID="{BF61531A-6660-447D-B559-3D12B6E8D40D}" presName="connectorText" presStyleLbl="sibTrans2D1" presStyleIdx="2" presStyleCnt="4"/>
      <dgm:spPr/>
    </dgm:pt>
    <dgm:pt modelId="{7C956540-BD01-48C2-921D-4FFC9286E591}" type="pres">
      <dgm:prSet presAssocID="{F5BD6378-0068-466D-817B-A7FB34E34A7B}" presName="node" presStyleLbl="node1" presStyleIdx="3" presStyleCnt="5" custScaleX="139764" custScaleY="135167" custLinFactNeighborX="171" custLinFactNeighborY="-11749">
        <dgm:presLayoutVars>
          <dgm:bulletEnabled val="1"/>
        </dgm:presLayoutVars>
      </dgm:prSet>
      <dgm:spPr/>
    </dgm:pt>
    <dgm:pt modelId="{6A0BF3CC-C46D-4B01-8FEC-7F303CC35F1D}" type="pres">
      <dgm:prSet presAssocID="{FCFC32CD-21E9-4DB8-98FB-384611662360}" presName="sibTrans" presStyleLbl="sibTrans2D1" presStyleIdx="3" presStyleCnt="4"/>
      <dgm:spPr/>
    </dgm:pt>
    <dgm:pt modelId="{E32E7D99-720E-4586-AFB8-CD755AC1FA89}" type="pres">
      <dgm:prSet presAssocID="{FCFC32CD-21E9-4DB8-98FB-384611662360}" presName="connectorText" presStyleLbl="sibTrans2D1" presStyleIdx="3" presStyleCnt="4"/>
      <dgm:spPr/>
    </dgm:pt>
    <dgm:pt modelId="{41034304-D7EE-434B-B246-3DC207E4FCEB}" type="pres">
      <dgm:prSet presAssocID="{31947044-1FA7-43BA-A256-6A6351C5310A}" presName="node" presStyleLbl="node1" presStyleIdx="4" presStyleCnt="5" custScaleY="139954" custLinFactNeighborX="-25054" custLinFactNeighborY="-10685">
        <dgm:presLayoutVars>
          <dgm:bulletEnabled val="1"/>
        </dgm:presLayoutVars>
      </dgm:prSet>
      <dgm:spPr/>
    </dgm:pt>
  </dgm:ptLst>
  <dgm:cxnLst>
    <dgm:cxn modelId="{9D8E9501-7DC3-460F-81DC-9C8008ED2ADE}" type="presOf" srcId="{B76F8AB1-D513-4F05-9714-73A6F4296616}" destId="{5297FC83-FAED-402F-B9A0-FE0FBBC31435}" srcOrd="0" destOrd="0" presId="urn:microsoft.com/office/officeart/2005/8/layout/process5"/>
    <dgm:cxn modelId="{23FBE80E-7010-4C0F-B977-70C4912A0F08}" type="presOf" srcId="{3F61972E-8761-4DE4-B73C-991A6E702E44}" destId="{62ABC0A3-84C4-4533-AD16-B7E4BED08B0B}" srcOrd="0" destOrd="0" presId="urn:microsoft.com/office/officeart/2005/8/layout/process5"/>
    <dgm:cxn modelId="{7CEB6545-164C-4618-B295-12D2B837EA16}" type="presOf" srcId="{3F61972E-8761-4DE4-B73C-991A6E702E44}" destId="{57CE992A-08C9-4AE8-BD22-F4B6B67E5DE7}" srcOrd="1" destOrd="0" presId="urn:microsoft.com/office/officeart/2005/8/layout/process5"/>
    <dgm:cxn modelId="{0A2B0D68-4FC9-4307-A7B8-77EE7B821F32}" type="presOf" srcId="{B7A5F239-F875-41A8-9BF6-6ED22982BE09}" destId="{4D9E07C9-84E3-4D75-A15B-7E09D1E7E2C6}" srcOrd="0" destOrd="0" presId="urn:microsoft.com/office/officeart/2005/8/layout/process5"/>
    <dgm:cxn modelId="{962FF64A-B2F1-464B-A204-F7B0F319118A}" type="presOf" srcId="{002974DB-7CFC-4B9C-ACD3-27A02D629BBB}" destId="{A8054FCB-E906-4BB6-B854-F88CF1768628}" srcOrd="0" destOrd="0" presId="urn:microsoft.com/office/officeart/2005/8/layout/process5"/>
    <dgm:cxn modelId="{6046634D-B591-4DB2-87C4-5E9B21FBA853}" type="presOf" srcId="{BF61531A-6660-447D-B559-3D12B6E8D40D}" destId="{F73E28A2-787C-4E63-B749-42135A863C0B}" srcOrd="1" destOrd="0" presId="urn:microsoft.com/office/officeart/2005/8/layout/process5"/>
    <dgm:cxn modelId="{52851178-C847-4365-84F4-E8B8CF961C84}" type="presOf" srcId="{FCFC32CD-21E9-4DB8-98FB-384611662360}" destId="{6A0BF3CC-C46D-4B01-8FEC-7F303CC35F1D}" srcOrd="0" destOrd="0" presId="urn:microsoft.com/office/officeart/2005/8/layout/process5"/>
    <dgm:cxn modelId="{5331757B-EEE2-4E1C-A2B2-99DB5CA2A642}" type="presOf" srcId="{8EC4348C-FBA9-4AD6-9340-5F0A2516FFD7}" destId="{98EDDE25-579D-4F5A-A47C-3B5E6DA9D360}" srcOrd="0" destOrd="0" presId="urn:microsoft.com/office/officeart/2005/8/layout/process5"/>
    <dgm:cxn modelId="{BB0F0D8C-9A4E-4745-A299-025FFA6089F5}" type="presOf" srcId="{BF61531A-6660-447D-B559-3D12B6E8D40D}" destId="{42EA2EC7-E478-499A-8C29-7EA58B32B253}" srcOrd="0" destOrd="0" presId="urn:microsoft.com/office/officeart/2005/8/layout/process5"/>
    <dgm:cxn modelId="{2BAA418C-CE20-416E-B6D5-9009A9220BE8}" type="presOf" srcId="{F5BD6378-0068-466D-817B-A7FB34E34A7B}" destId="{7C956540-BD01-48C2-921D-4FFC9286E591}" srcOrd="0" destOrd="0" presId="urn:microsoft.com/office/officeart/2005/8/layout/process5"/>
    <dgm:cxn modelId="{063F79AA-A55B-4703-BC7A-5BE5E995AF4E}" srcId="{B7A5F239-F875-41A8-9BF6-6ED22982BE09}" destId="{B76F8AB1-D513-4F05-9714-73A6F4296616}" srcOrd="0" destOrd="0" parTransId="{94A0C72A-465D-42AC-A30A-B807BAAF50BA}" sibTransId="{3F61972E-8761-4DE4-B73C-991A6E702E44}"/>
    <dgm:cxn modelId="{FBA1E2BA-AA95-40CC-ACE3-0FE28E77598A}" type="presOf" srcId="{31947044-1FA7-43BA-A256-6A6351C5310A}" destId="{41034304-D7EE-434B-B246-3DC207E4FCEB}" srcOrd="0" destOrd="0" presId="urn:microsoft.com/office/officeart/2005/8/layout/process5"/>
    <dgm:cxn modelId="{5F41E0BE-F3E5-41F1-9BBB-8FBC9D2B48DC}" type="presOf" srcId="{7F1D46EF-ECF4-4FC8-8276-1C13451D2D75}" destId="{CBB2BD09-9C23-4B36-B931-4081F6A63A31}" srcOrd="0" destOrd="0" presId="urn:microsoft.com/office/officeart/2005/8/layout/process5"/>
    <dgm:cxn modelId="{303C78C5-B27C-4795-982C-D441DF91A6B6}" srcId="{B7A5F239-F875-41A8-9BF6-6ED22982BE09}" destId="{F5BD6378-0068-466D-817B-A7FB34E34A7B}" srcOrd="3" destOrd="0" parTransId="{CF77CD14-0D0E-4C13-9C32-23BECD27C601}" sibTransId="{FCFC32CD-21E9-4DB8-98FB-384611662360}"/>
    <dgm:cxn modelId="{AECFB0CC-8DDB-4AD5-9E66-4674966C6ADB}" srcId="{B7A5F239-F875-41A8-9BF6-6ED22982BE09}" destId="{8EC4348C-FBA9-4AD6-9340-5F0A2516FFD7}" srcOrd="1" destOrd="0" parTransId="{6B0E4932-A0DA-4809-912F-DAC902AE5848}" sibTransId="{7F1D46EF-ECF4-4FC8-8276-1C13451D2D75}"/>
    <dgm:cxn modelId="{A5CA06EC-0A89-4B7F-BDC5-3E51D64E82C9}" type="presOf" srcId="{FCFC32CD-21E9-4DB8-98FB-384611662360}" destId="{E32E7D99-720E-4586-AFB8-CD755AC1FA89}" srcOrd="1" destOrd="0" presId="urn:microsoft.com/office/officeart/2005/8/layout/process5"/>
    <dgm:cxn modelId="{C928B7FA-F5C0-4DBD-8A08-5F645101E989}" srcId="{B7A5F239-F875-41A8-9BF6-6ED22982BE09}" destId="{002974DB-7CFC-4B9C-ACD3-27A02D629BBB}" srcOrd="2" destOrd="0" parTransId="{3D4FADC2-FED8-427F-B35D-36BC58441228}" sibTransId="{BF61531A-6660-447D-B559-3D12B6E8D40D}"/>
    <dgm:cxn modelId="{91E990FC-A716-4D8C-879C-5E83B532A182}" type="presOf" srcId="{7F1D46EF-ECF4-4FC8-8276-1C13451D2D75}" destId="{AED06B3D-FA83-427B-B299-25E414215C10}" srcOrd="1" destOrd="0" presId="urn:microsoft.com/office/officeart/2005/8/layout/process5"/>
    <dgm:cxn modelId="{16BE88FE-BC00-4045-9AB2-DD6926E71F07}" srcId="{B7A5F239-F875-41A8-9BF6-6ED22982BE09}" destId="{31947044-1FA7-43BA-A256-6A6351C5310A}" srcOrd="4" destOrd="0" parTransId="{A0124FAA-C54D-4B51-8816-21CC2208E117}" sibTransId="{C91F8AB5-230B-4D8A-B3FA-E9247059A521}"/>
    <dgm:cxn modelId="{3A075DCA-9A14-46F5-9B9A-E6D6CEEA191D}" type="presParOf" srcId="{4D9E07C9-84E3-4D75-A15B-7E09D1E7E2C6}" destId="{5297FC83-FAED-402F-B9A0-FE0FBBC31435}" srcOrd="0" destOrd="0" presId="urn:microsoft.com/office/officeart/2005/8/layout/process5"/>
    <dgm:cxn modelId="{1BADEA5A-E1FD-44A5-9ADD-6708638845ED}" type="presParOf" srcId="{4D9E07C9-84E3-4D75-A15B-7E09D1E7E2C6}" destId="{62ABC0A3-84C4-4533-AD16-B7E4BED08B0B}" srcOrd="1" destOrd="0" presId="urn:microsoft.com/office/officeart/2005/8/layout/process5"/>
    <dgm:cxn modelId="{4548C0C9-9C63-460B-8C07-0403E4D69A1C}" type="presParOf" srcId="{62ABC0A3-84C4-4533-AD16-B7E4BED08B0B}" destId="{57CE992A-08C9-4AE8-BD22-F4B6B67E5DE7}" srcOrd="0" destOrd="0" presId="urn:microsoft.com/office/officeart/2005/8/layout/process5"/>
    <dgm:cxn modelId="{B0ADDA41-90EC-4A73-BEA6-3957DA9282B4}" type="presParOf" srcId="{4D9E07C9-84E3-4D75-A15B-7E09D1E7E2C6}" destId="{98EDDE25-579D-4F5A-A47C-3B5E6DA9D360}" srcOrd="2" destOrd="0" presId="urn:microsoft.com/office/officeart/2005/8/layout/process5"/>
    <dgm:cxn modelId="{E609F761-EB2B-453B-AB06-899F0A20734A}" type="presParOf" srcId="{4D9E07C9-84E3-4D75-A15B-7E09D1E7E2C6}" destId="{CBB2BD09-9C23-4B36-B931-4081F6A63A31}" srcOrd="3" destOrd="0" presId="urn:microsoft.com/office/officeart/2005/8/layout/process5"/>
    <dgm:cxn modelId="{447B1F22-CC3B-4D91-833F-F15EBB787246}" type="presParOf" srcId="{CBB2BD09-9C23-4B36-B931-4081F6A63A31}" destId="{AED06B3D-FA83-427B-B299-25E414215C10}" srcOrd="0" destOrd="0" presId="urn:microsoft.com/office/officeart/2005/8/layout/process5"/>
    <dgm:cxn modelId="{B2E58EFD-367A-4F21-B315-478D8D042F5C}" type="presParOf" srcId="{4D9E07C9-84E3-4D75-A15B-7E09D1E7E2C6}" destId="{A8054FCB-E906-4BB6-B854-F88CF1768628}" srcOrd="4" destOrd="0" presId="urn:microsoft.com/office/officeart/2005/8/layout/process5"/>
    <dgm:cxn modelId="{EE39E201-82D0-473E-8BFC-3C83454DF5EA}" type="presParOf" srcId="{4D9E07C9-84E3-4D75-A15B-7E09D1E7E2C6}" destId="{42EA2EC7-E478-499A-8C29-7EA58B32B253}" srcOrd="5" destOrd="0" presId="urn:microsoft.com/office/officeart/2005/8/layout/process5"/>
    <dgm:cxn modelId="{22B173BF-2C31-436D-A37B-05D7B9A6EBE5}" type="presParOf" srcId="{42EA2EC7-E478-499A-8C29-7EA58B32B253}" destId="{F73E28A2-787C-4E63-B749-42135A863C0B}" srcOrd="0" destOrd="0" presId="urn:microsoft.com/office/officeart/2005/8/layout/process5"/>
    <dgm:cxn modelId="{FF52F81A-C664-4070-B49B-A10B23001A30}" type="presParOf" srcId="{4D9E07C9-84E3-4D75-A15B-7E09D1E7E2C6}" destId="{7C956540-BD01-48C2-921D-4FFC9286E591}" srcOrd="6" destOrd="0" presId="urn:microsoft.com/office/officeart/2005/8/layout/process5"/>
    <dgm:cxn modelId="{B77F53B7-B46F-4238-8EE3-8306EE5A6984}" type="presParOf" srcId="{4D9E07C9-84E3-4D75-A15B-7E09D1E7E2C6}" destId="{6A0BF3CC-C46D-4B01-8FEC-7F303CC35F1D}" srcOrd="7" destOrd="0" presId="urn:microsoft.com/office/officeart/2005/8/layout/process5"/>
    <dgm:cxn modelId="{4BFD0969-5EFD-4193-8983-7CA68214717F}" type="presParOf" srcId="{6A0BF3CC-C46D-4B01-8FEC-7F303CC35F1D}" destId="{E32E7D99-720E-4586-AFB8-CD755AC1FA89}" srcOrd="0" destOrd="0" presId="urn:microsoft.com/office/officeart/2005/8/layout/process5"/>
    <dgm:cxn modelId="{25FAB044-279C-4F3D-BDA3-51F4A0CF9A2A}" type="presParOf" srcId="{4D9E07C9-84E3-4D75-A15B-7E09D1E7E2C6}" destId="{41034304-D7EE-434B-B246-3DC207E4FCEB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97FC83-FAED-402F-B9A0-FE0FBBC31435}">
      <dsp:nvSpPr>
        <dsp:cNvPr id="0" name=""/>
        <dsp:cNvSpPr/>
      </dsp:nvSpPr>
      <dsp:spPr>
        <a:xfrm>
          <a:off x="3772" y="470439"/>
          <a:ext cx="2208440" cy="1325064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La organización para la respuesta debe plantearse en la ERE</a:t>
          </a:r>
          <a:endParaRPr lang="es-CO" sz="1800" kern="1200" dirty="0">
            <a:solidFill>
              <a:srgbClr val="002060"/>
            </a:solidFill>
          </a:endParaRPr>
        </a:p>
      </dsp:txBody>
      <dsp:txXfrm>
        <a:off x="42582" y="509249"/>
        <a:ext cx="2130820" cy="1247444"/>
      </dsp:txXfrm>
    </dsp:sp>
    <dsp:sp modelId="{62ABC0A3-84C4-4533-AD16-B7E4BED08B0B}">
      <dsp:nvSpPr>
        <dsp:cNvPr id="0" name=""/>
        <dsp:cNvSpPr/>
      </dsp:nvSpPr>
      <dsp:spPr>
        <a:xfrm rot="21580304">
          <a:off x="2298987" y="850585"/>
          <a:ext cx="598964" cy="547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>
        <a:off x="2298988" y="960595"/>
        <a:ext cx="434656" cy="328615"/>
      </dsp:txXfrm>
    </dsp:sp>
    <dsp:sp modelId="{98EDDE25-579D-4F5A-A47C-3B5E6DA9D360}">
      <dsp:nvSpPr>
        <dsp:cNvPr id="0" name=""/>
        <dsp:cNvSpPr/>
      </dsp:nvSpPr>
      <dsp:spPr>
        <a:xfrm>
          <a:off x="3008619" y="454327"/>
          <a:ext cx="1823244" cy="132506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La ERE debe operar en modo de integración sectorial y territorial</a:t>
          </a:r>
          <a:endParaRPr lang="es-CO" sz="1800" kern="1200" dirty="0">
            <a:solidFill>
              <a:srgbClr val="002060"/>
            </a:solidFill>
          </a:endParaRPr>
        </a:p>
      </dsp:txBody>
      <dsp:txXfrm>
        <a:off x="3047429" y="493137"/>
        <a:ext cx="1745624" cy="1247444"/>
      </dsp:txXfrm>
    </dsp:sp>
    <dsp:sp modelId="{CBB2BD09-9C23-4B36-B931-4081F6A63A31}">
      <dsp:nvSpPr>
        <dsp:cNvPr id="0" name=""/>
        <dsp:cNvSpPr/>
      </dsp:nvSpPr>
      <dsp:spPr>
        <a:xfrm rot="17235">
          <a:off x="5045336" y="849942"/>
          <a:ext cx="514289" cy="547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>
        <a:off x="5045337" y="959094"/>
        <a:ext cx="360002" cy="328615"/>
      </dsp:txXfrm>
    </dsp:sp>
    <dsp:sp modelId="{A8054FCB-E906-4BB6-B854-F88CF1768628}">
      <dsp:nvSpPr>
        <dsp:cNvPr id="0" name=""/>
        <dsp:cNvSpPr/>
      </dsp:nvSpPr>
      <dsp:spPr>
        <a:xfrm>
          <a:off x="5802208" y="342577"/>
          <a:ext cx="2663842" cy="1580788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/>
            <a:t>La estructura de Intervención, los protocolos y </a:t>
          </a:r>
          <a:r>
            <a:rPr lang="es-CO" sz="1600" kern="1200" dirty="0">
              <a:latin typeface="Franklin Gothic Medium" panose="020B0603020102020204" pitchFamily="34" charset="0"/>
            </a:rPr>
            <a:t>procedimientos de respuesta deben ser acordados entre las entidades competentes</a:t>
          </a:r>
          <a:endParaRPr lang="es-CO" sz="1600" kern="1200" dirty="0"/>
        </a:p>
      </dsp:txBody>
      <dsp:txXfrm>
        <a:off x="5848508" y="388877"/>
        <a:ext cx="2571242" cy="1488188"/>
      </dsp:txXfrm>
    </dsp:sp>
    <dsp:sp modelId="{42EA2EC7-E478-499A-8C29-7EA58B32B253}">
      <dsp:nvSpPr>
        <dsp:cNvPr id="0" name=""/>
        <dsp:cNvSpPr/>
      </dsp:nvSpPr>
      <dsp:spPr>
        <a:xfrm rot="5413023">
          <a:off x="6833787" y="2017833"/>
          <a:ext cx="403935" cy="547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000" kern="1200"/>
        </a:p>
      </dsp:txBody>
      <dsp:txXfrm rot="-5400000">
        <a:off x="6871677" y="2089712"/>
        <a:ext cx="328615" cy="282755"/>
      </dsp:txXfrm>
    </dsp:sp>
    <dsp:sp modelId="{7C956540-BD01-48C2-921D-4FFC9286E591}">
      <dsp:nvSpPr>
        <dsp:cNvPr id="0" name=""/>
        <dsp:cNvSpPr/>
      </dsp:nvSpPr>
      <dsp:spPr>
        <a:xfrm>
          <a:off x="5383218" y="2682775"/>
          <a:ext cx="3086604" cy="1791049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solidFill>
                <a:srgbClr val="002060"/>
              </a:solidFill>
              <a:latin typeface="Franklin Gothic Medium" panose="020B0603020102020204" pitchFamily="34" charset="0"/>
            </a:rPr>
            <a:t>Las ERE departamentales deben reconocer la autonomía de las entidades locales para ejercer sus competencias </a:t>
          </a:r>
        </a:p>
      </dsp:txBody>
      <dsp:txXfrm>
        <a:off x="5435676" y="2735233"/>
        <a:ext cx="2981688" cy="1686133"/>
      </dsp:txXfrm>
    </dsp:sp>
    <dsp:sp modelId="{6A0BF3CC-C46D-4B01-8FEC-7F303CC35F1D}">
      <dsp:nvSpPr>
        <dsp:cNvPr id="0" name=""/>
        <dsp:cNvSpPr/>
      </dsp:nvSpPr>
      <dsp:spPr>
        <a:xfrm rot="10788144">
          <a:off x="4302878" y="3312185"/>
          <a:ext cx="763443" cy="5476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300" kern="1200"/>
        </a:p>
      </dsp:txBody>
      <dsp:txXfrm rot="10800000">
        <a:off x="4467186" y="3421441"/>
        <a:ext cx="599135" cy="328615"/>
      </dsp:txXfrm>
    </dsp:sp>
    <dsp:sp modelId="{41034304-D7EE-434B-B246-3DC207E4FCEB}">
      <dsp:nvSpPr>
        <dsp:cNvPr id="0" name=""/>
        <dsp:cNvSpPr/>
      </dsp:nvSpPr>
      <dsp:spPr>
        <a:xfrm>
          <a:off x="1734327" y="2665158"/>
          <a:ext cx="2208440" cy="1854480"/>
        </a:xfrm>
        <a:prstGeom prst="roundRect">
          <a:avLst>
            <a:gd name="adj" fmla="val 10000"/>
          </a:avLst>
        </a:prstGeom>
        <a:solidFill>
          <a:schemeClr val="accent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>
              <a:latin typeface="Franklin Gothic Medium" panose="020B0603020102020204" pitchFamily="34" charset="0"/>
            </a:rPr>
            <a:t>Debe considerar como insumos los demás instrumentos de planificación para la gestión del riesgo</a:t>
          </a:r>
          <a:endParaRPr lang="es-CO" sz="1800" kern="1200" dirty="0"/>
        </a:p>
      </dsp:txBody>
      <dsp:txXfrm>
        <a:off x="1788643" y="2719474"/>
        <a:ext cx="2099808" cy="1745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6172D-3A0D-475C-B19D-FD6017CD8A14}" type="datetimeFigureOut">
              <a:rPr lang="es-CO" smtClean="0"/>
              <a:t>22/06/2022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33A19-AE64-498B-A4DA-86AA317CCE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2238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06222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9091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271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8569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11408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39873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87DD71-6143-4148-B89D-D7587C883BCC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2410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8911"/>
            <a:ext cx="4310729" cy="3360852"/>
          </a:xfrm>
        </p:spPr>
        <p:txBody>
          <a:bodyPr/>
          <a:lstStyle/>
          <a:p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12030" y="2321811"/>
            <a:ext cx="2222971" cy="2757952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>
          <a:xfrm>
            <a:off x="3611563" y="2366963"/>
            <a:ext cx="4835713" cy="271303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1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11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86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363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86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363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63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67318"/>
            <a:ext cx="5486400" cy="36821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64907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1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06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93302" y="339934"/>
            <a:ext cx="7051223" cy="269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title</a:t>
            </a:r>
            <a:r>
              <a:rPr lang="es-ES_tradnl" dirty="0"/>
              <a:t> </a:t>
            </a:r>
            <a:r>
              <a:rPr lang="es-ES_tradnl" dirty="0" err="1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9042"/>
            <a:ext cx="8229600" cy="475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899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41576-986B-AC4B-9460-C26C63D015E2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2763" y="6356350"/>
            <a:ext cx="1221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1344" y="6356350"/>
            <a:ext cx="899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B67EB-AC45-1944-9D6B-297D8957640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81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3" r:id="rId4"/>
    <p:sldLayoutId id="2147483657" r:id="rId5"/>
    <p:sldLayoutId id="2147483654" r:id="rId6"/>
  </p:sldLayoutIdLst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13" Type="http://schemas.openxmlformats.org/officeDocument/2006/relationships/image" Target="../media/image17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802" y="883402"/>
            <a:ext cx="5441133" cy="4711485"/>
          </a:xfrm>
        </p:spPr>
        <p:txBody>
          <a:bodyPr/>
          <a:lstStyle/>
          <a:p>
            <a:pPr algn="ctr"/>
            <a:r>
              <a:rPr lang="es-C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PREPARACIÓN PARA LA RESPUESTA Y LA RECUPERACIÓN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287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026B99E-F046-4FBC-80BB-C9D6091D7C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44" y="2270001"/>
            <a:ext cx="8214102" cy="4192792"/>
          </a:xfrm>
          <a:prstGeom prst="rect">
            <a:avLst/>
          </a:prstGeom>
          <a:noFill/>
        </p:spPr>
      </p:pic>
      <p:sp>
        <p:nvSpPr>
          <p:cNvPr id="6" name="4 Rectángulo">
            <a:extLst>
              <a:ext uri="{FF2B5EF4-FFF2-40B4-BE49-F238E27FC236}">
                <a16:creationId xmlns:a16="http://schemas.microsoft.com/office/drawing/2014/main" id="{76D38310-ED7F-4AA0-BC49-1E591C9AD30E}"/>
              </a:ext>
            </a:extLst>
          </p:cNvPr>
          <p:cNvSpPr/>
          <p:nvPr/>
        </p:nvSpPr>
        <p:spPr>
          <a:xfrm>
            <a:off x="883403" y="1623670"/>
            <a:ext cx="72842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200" i="1" dirty="0">
                <a:solidFill>
                  <a:srgbClr val="21336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Para determinar los niveles de emergencia </a:t>
            </a:r>
            <a:r>
              <a:rPr lang="es-CO" sz="1200" b="1" i="1" u="sng" dirty="0">
                <a:solidFill>
                  <a:srgbClr val="21336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departamentales</a:t>
            </a:r>
            <a:r>
              <a:rPr lang="es-CO" sz="1200" i="1" dirty="0">
                <a:solidFill>
                  <a:srgbClr val="21336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, tenga en cuenta las siguientes condiciones:</a:t>
            </a:r>
            <a:endParaRPr lang="es-CO" sz="1600" dirty="0">
              <a:solidFill>
                <a:srgbClr val="21336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/>
            <a:r>
              <a:rPr lang="es-CO" sz="1200" i="1" dirty="0">
                <a:solidFill>
                  <a:srgbClr val="213362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 </a:t>
            </a:r>
            <a:endParaRPr lang="es-CO" sz="1600" dirty="0">
              <a:solidFill>
                <a:srgbClr val="213362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02579" y="853834"/>
            <a:ext cx="7795647" cy="526235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Estructura de la ERE: 2. Organización para la Respuesta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71DB4A1-E2B4-427C-BC4D-3C93FCAD31C7}"/>
              </a:ext>
            </a:extLst>
          </p:cNvPr>
          <p:cNvSpPr txBox="1"/>
          <p:nvPr/>
        </p:nvSpPr>
        <p:spPr>
          <a:xfrm>
            <a:off x="767374" y="6535798"/>
            <a:ext cx="1859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/>
              <a:t>Tomado ENRE Borrador 2022</a:t>
            </a:r>
            <a:endParaRPr lang="es-ES" sz="1100" dirty="0"/>
          </a:p>
        </p:txBody>
      </p:sp>
      <p:sp>
        <p:nvSpPr>
          <p:cNvPr id="8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1083812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71DB4A1-E2B4-427C-BC4D-3C93FCAD31C7}"/>
              </a:ext>
            </a:extLst>
          </p:cNvPr>
          <p:cNvSpPr txBox="1"/>
          <p:nvPr/>
        </p:nvSpPr>
        <p:spPr>
          <a:xfrm>
            <a:off x="767374" y="6535798"/>
            <a:ext cx="1859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/>
              <a:t>Tomado ENRE Borrador 2022</a:t>
            </a:r>
            <a:endParaRPr lang="es-ES" sz="1100" dirty="0"/>
          </a:p>
        </p:txBody>
      </p:sp>
      <p:sp>
        <p:nvSpPr>
          <p:cNvPr id="8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492929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lang="es-MX" sz="1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Relación COE (Sala de Crisis) – Puesto de Mando Unificado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ranklin Gothic Medium"/>
              <a:ea typeface="+mj-ea"/>
              <a:cs typeface="+mj-cs"/>
            </a:endParaRPr>
          </a:p>
        </p:txBody>
      </p:sp>
      <p:pic>
        <p:nvPicPr>
          <p:cNvPr id="1026" name="Picture 2" descr="https://lh4.googleusercontent.com/uSIOwApdFSpqyyRqo7zb9eOFFDW7xCZJ8pkOJjvZD0fl3AfpMJqfI7pd8GnBRJVKmxcFNNwXIrXobhEXlJOM_QPEyQkPtgxEziOwq8i_ckdXxi8xP-Qv-YoS6bXSPXRWLBEgYdH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74" y="1141964"/>
            <a:ext cx="7949829" cy="4979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48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71DB4A1-E2B4-427C-BC4D-3C93FCAD31C7}"/>
              </a:ext>
            </a:extLst>
          </p:cNvPr>
          <p:cNvSpPr txBox="1"/>
          <p:nvPr/>
        </p:nvSpPr>
        <p:spPr>
          <a:xfrm>
            <a:off x="767374" y="6535798"/>
            <a:ext cx="1859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/>
              <a:t>Tomado ENRE Borrador 2022</a:t>
            </a:r>
            <a:endParaRPr lang="es-ES" sz="1100" dirty="0"/>
          </a:p>
        </p:txBody>
      </p:sp>
      <p:sp>
        <p:nvSpPr>
          <p:cNvPr id="8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492929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lang="es-MX" sz="1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Diagrama Organización para la respuesta según </a:t>
            </a:r>
            <a:r>
              <a:rPr lang="es-MX" sz="18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nivelesificado</a:t>
            </a:r>
            <a:endParaRPr lang="es-MX" sz="1800" b="1" i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Medium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Franklin Gothic Medium"/>
              <a:ea typeface="+mj-ea"/>
              <a:cs typeface="+mj-cs"/>
            </a:endParaRPr>
          </a:p>
        </p:txBody>
      </p:sp>
      <p:pic>
        <p:nvPicPr>
          <p:cNvPr id="5" name="Imagen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94" y="1240325"/>
            <a:ext cx="8075691" cy="4544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6969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9E1041C-11CB-49DE-9E43-783B9DB3F5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444" t="18171" r="28182" b="2165"/>
          <a:stretch/>
        </p:blipFill>
        <p:spPr>
          <a:xfrm>
            <a:off x="986827" y="1466661"/>
            <a:ext cx="7070757" cy="4789284"/>
          </a:xfrm>
          <a:prstGeom prst="rect">
            <a:avLst/>
          </a:prstGeom>
        </p:spPr>
      </p:pic>
      <p:sp>
        <p:nvSpPr>
          <p:cNvPr id="10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102579" y="853834"/>
            <a:ext cx="7795647" cy="526235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Estructura de la ERE: 2</a:t>
            </a:r>
            <a:r>
              <a:rPr lang="es-CO" sz="24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. </a:t>
            </a:r>
            <a:r>
              <a:rPr lang="es-CO" sz="2400" dirty="0">
                <a:latin typeface="Franklin Gothic Medium" panose="020B0603020102020204" pitchFamily="34" charset="0"/>
              </a:rPr>
              <a:t>Estructura Manejo de Desastres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BB95FD2-3C8D-474B-8370-F57F4B8953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36" t="5842" r="13315"/>
          <a:stretch/>
        </p:blipFill>
        <p:spPr>
          <a:xfrm>
            <a:off x="102579" y="5906099"/>
            <a:ext cx="1311793" cy="87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43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21935" t="29893" r="20646" b="14107"/>
          <a:stretch/>
        </p:blipFill>
        <p:spPr>
          <a:xfrm>
            <a:off x="495946" y="2977416"/>
            <a:ext cx="2937022" cy="2725960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2045870" y="1573884"/>
            <a:ext cx="5191746" cy="48392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Franklin Gothic Medium" panose="020B0603020102020204" pitchFamily="34" charset="0"/>
              </a:rPr>
              <a:t>3. Organigrama y Estructura de Intervención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577359" y="2300636"/>
            <a:ext cx="2774196" cy="4339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Franklin Gothic Medium" panose="020B0603020102020204" pitchFamily="34" charset="0"/>
              </a:rPr>
              <a:t>Organigrama Funcional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5277173" y="2300636"/>
            <a:ext cx="2510725" cy="4339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Estructura de Intervención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86928" y="843891"/>
            <a:ext cx="7795647" cy="526235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Estructura de la ERE: 2. Organización para la Respuesta</a:t>
            </a:r>
          </a:p>
        </p:txBody>
      </p:sp>
      <p:pic>
        <p:nvPicPr>
          <p:cNvPr id="18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694" y="2817701"/>
            <a:ext cx="4510911" cy="341261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B4593D7-69F7-4E58-BDD0-EA349E01F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28" y="5946204"/>
            <a:ext cx="1310754" cy="87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4373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525" y="1895988"/>
            <a:ext cx="5253955" cy="3066023"/>
          </a:xfrm>
        </p:spPr>
        <p:txBody>
          <a:bodyPr/>
          <a:lstStyle/>
          <a:p>
            <a:pPr marL="0" marR="30353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es-MX" sz="6000" b="1" kern="0" noProof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Calibri"/>
                <a:cs typeface="Arial"/>
                <a:sym typeface="Arial"/>
              </a:rPr>
              <a:t>GRACIAS</a:t>
            </a:r>
            <a:br>
              <a:rPr kumimoji="0" lang="es-MX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</a:br>
            <a:br>
              <a:rPr kumimoji="0" lang="es-MX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468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83"/>
    </mc:Choice>
    <mc:Fallback xmlns="">
      <p:transition spd="slow" advTm="26783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>
            <a:extLst>
              <a:ext uri="{FF2B5EF4-FFF2-40B4-BE49-F238E27FC236}">
                <a16:creationId xmlns:a16="http://schemas.microsoft.com/office/drawing/2014/main" id="{800D6605-44B5-4950-A36A-F9938925C3CE}"/>
              </a:ext>
            </a:extLst>
          </p:cNvPr>
          <p:cNvSpPr txBox="1"/>
          <p:nvPr/>
        </p:nvSpPr>
        <p:spPr>
          <a:xfrm>
            <a:off x="3267865" y="2980466"/>
            <a:ext cx="56166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ERE: Un instrumento para la Gestión del Riesgo de Desastres</a:t>
            </a:r>
          </a:p>
        </p:txBody>
      </p:sp>
      <p:sp>
        <p:nvSpPr>
          <p:cNvPr id="5" name="3 CuadroTexto">
            <a:extLst>
              <a:ext uri="{FF2B5EF4-FFF2-40B4-BE49-F238E27FC236}">
                <a16:creationId xmlns:a16="http://schemas.microsoft.com/office/drawing/2014/main" id="{800D6605-44B5-4950-A36A-F9938925C3CE}"/>
              </a:ext>
            </a:extLst>
          </p:cNvPr>
          <p:cNvSpPr txBox="1"/>
          <p:nvPr/>
        </p:nvSpPr>
        <p:spPr>
          <a:xfrm>
            <a:off x="251551" y="3049214"/>
            <a:ext cx="2890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Coordinación y Planeación</a:t>
            </a:r>
          </a:p>
        </p:txBody>
      </p:sp>
    </p:spTree>
    <p:extLst>
      <p:ext uri="{BB962C8B-B14F-4D97-AF65-F5344CB8AC3E}">
        <p14:creationId xmlns:p14="http://schemas.microsoft.com/office/powerpoint/2010/main" val="102367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31695" t="35653" r="33559" b="28001"/>
          <a:stretch/>
        </p:blipFill>
        <p:spPr>
          <a:xfrm>
            <a:off x="1270861" y="1796143"/>
            <a:ext cx="6927742" cy="4074280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2278251" y="976393"/>
            <a:ext cx="4928461" cy="495946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La Preparación para la Respuesta</a:t>
            </a:r>
          </a:p>
        </p:txBody>
      </p:sp>
      <p:sp>
        <p:nvSpPr>
          <p:cNvPr id="7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1696030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6 CuadroTexto">
            <a:extLst>
              <a:ext uri="{FF2B5EF4-FFF2-40B4-BE49-F238E27FC236}">
                <a16:creationId xmlns:a16="http://schemas.microsoft.com/office/drawing/2014/main" id="{5F330F3C-1786-4C5D-BCA7-F148F7B54FC4}"/>
              </a:ext>
            </a:extLst>
          </p:cNvPr>
          <p:cNvSpPr txBox="1"/>
          <p:nvPr/>
        </p:nvSpPr>
        <p:spPr>
          <a:xfrm>
            <a:off x="4296062" y="1841092"/>
            <a:ext cx="189291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 potable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Ayuda Humanitaria alimentaria y no alimentaria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Alojamientos temporales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2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2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Telecomunicaciones para la comunidad 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Restablecimiento de contactos familiares</a:t>
            </a:r>
          </a:p>
        </p:txBody>
      </p:sp>
      <p:sp>
        <p:nvSpPr>
          <p:cNvPr id="6" name="17 CuadroTexto">
            <a:extLst>
              <a:ext uri="{FF2B5EF4-FFF2-40B4-BE49-F238E27FC236}">
                <a16:creationId xmlns:a16="http://schemas.microsoft.com/office/drawing/2014/main" id="{360D5AFD-4262-414A-98EC-3B36167078FB}"/>
              </a:ext>
            </a:extLst>
          </p:cNvPr>
          <p:cNvSpPr txBox="1"/>
          <p:nvPr/>
        </p:nvSpPr>
        <p:spPr>
          <a:xfrm>
            <a:off x="1574045" y="1923092"/>
            <a:ext cx="1516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Accesibilidad y transporte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Salud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Búsqueda</a:t>
            </a: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Rescate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Extinción </a:t>
            </a: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incendios </a:t>
            </a: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Manejo de materiales peligrosos</a:t>
            </a:r>
          </a:p>
        </p:txBody>
      </p:sp>
      <p:sp>
        <p:nvSpPr>
          <p:cNvPr id="7" name="18 CuadroTexto">
            <a:extLst>
              <a:ext uri="{FF2B5EF4-FFF2-40B4-BE49-F238E27FC236}">
                <a16:creationId xmlns:a16="http://schemas.microsoft.com/office/drawing/2014/main" id="{63FC3B16-08E0-4633-95B1-7D61A49AD540}"/>
              </a:ext>
            </a:extLst>
          </p:cNvPr>
          <p:cNvSpPr txBox="1"/>
          <p:nvPr/>
        </p:nvSpPr>
        <p:spPr>
          <a:xfrm>
            <a:off x="7264499" y="1749375"/>
            <a:ext cx="193663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>
                <a:latin typeface="Arial Narrow" panose="020B0606020202030204" pitchFamily="34" charset="0"/>
              </a:defRPr>
            </a:lvl1pPr>
          </a:lstStyle>
          <a:p>
            <a:r>
              <a:rPr lang="es-CO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Saneamiento Básico</a:t>
            </a: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Energía y Gas</a:t>
            </a: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y Convivencia</a:t>
            </a: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Seguridad alimentaria y nutricional</a:t>
            </a:r>
          </a:p>
          <a:p>
            <a:endParaRPr lang="es-CO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Manejo de animales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AEC3B49-AA21-44D3-A085-474DE6F7E577}"/>
              </a:ext>
            </a:extLst>
          </p:cNvPr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112" y="1869169"/>
            <a:ext cx="762000" cy="647700"/>
          </a:xfrm>
          <a:prstGeom prst="rect">
            <a:avLst/>
          </a:prstGeom>
          <a:noFill/>
        </p:spPr>
      </p:pic>
      <p:pic>
        <p:nvPicPr>
          <p:cNvPr id="10" name="Imagen 9" descr="Resultado de imagen para medicina silueta">
            <a:extLst>
              <a:ext uri="{FF2B5EF4-FFF2-40B4-BE49-F238E27FC236}">
                <a16:creationId xmlns:a16="http://schemas.microsoft.com/office/drawing/2014/main" id="{D49AC1D1-B6B3-4927-BDCD-1AFC4EFD66C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0" y="2681465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A0933D61-AFFD-48B2-B593-D8B33E22463D}"/>
              </a:ext>
            </a:extLst>
          </p:cNvPr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6" t="31541" r="8333" b="-1"/>
          <a:stretch/>
        </p:blipFill>
        <p:spPr bwMode="auto">
          <a:xfrm>
            <a:off x="684112" y="3488414"/>
            <a:ext cx="81915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CD378CD9-483F-4152-8DCF-732829148AB3}"/>
              </a:ext>
            </a:extLst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33" y="4576565"/>
            <a:ext cx="6477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 descr="Imagen relacionada">
            <a:extLst>
              <a:ext uri="{FF2B5EF4-FFF2-40B4-BE49-F238E27FC236}">
                <a16:creationId xmlns:a16="http://schemas.microsoft.com/office/drawing/2014/main" id="{5CF7EF0A-6ED0-44FB-A927-DAB51ABF5F21}"/>
              </a:ext>
            </a:extLst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5019" y="1869169"/>
            <a:ext cx="658171" cy="5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24C6E99-12FA-4F1D-9483-6852847BC9D6}"/>
              </a:ext>
            </a:extLst>
          </p:cNvPr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01" y="5593783"/>
            <a:ext cx="685800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 descr="Imagen relacionada">
            <a:extLst>
              <a:ext uri="{FF2B5EF4-FFF2-40B4-BE49-F238E27FC236}">
                <a16:creationId xmlns:a16="http://schemas.microsoft.com/office/drawing/2014/main" id="{5D29D1F0-CB61-41C7-B6E9-FBEC7FEB3E0D}"/>
              </a:ext>
            </a:extLst>
          </p:cNvPr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072" y="1749375"/>
            <a:ext cx="838200" cy="704850"/>
          </a:xfrm>
          <a:prstGeom prst="rect">
            <a:avLst/>
          </a:prstGeom>
          <a:noFill/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1A67352-B288-46A2-9CDF-37D4CF85905E}"/>
              </a:ext>
            </a:extLst>
          </p:cNvPr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834" y="2681465"/>
            <a:ext cx="866775" cy="828675"/>
          </a:xfrm>
          <a:prstGeom prst="rect">
            <a:avLst/>
          </a:prstGeom>
          <a:noFill/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2F0EAAE-E151-4124-B4DD-3DDFA6E6E6C7}"/>
              </a:ext>
            </a:extLst>
          </p:cNvPr>
          <p:cNvPicPr/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8252" r="4348" b="6796"/>
          <a:stretch/>
        </p:blipFill>
        <p:spPr bwMode="auto">
          <a:xfrm>
            <a:off x="6352022" y="4458090"/>
            <a:ext cx="923925" cy="561975"/>
          </a:xfrm>
          <a:prstGeom prst="rect">
            <a:avLst/>
          </a:prstGeom>
          <a:noFill/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B240B170-6F42-4028-9574-D398D49012F4}"/>
              </a:ext>
            </a:extLst>
          </p:cNvPr>
          <p:cNvPicPr/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791" y="3780922"/>
            <a:ext cx="1028700" cy="638175"/>
          </a:xfrm>
          <a:prstGeom prst="rect">
            <a:avLst/>
          </a:prstGeom>
          <a:noFill/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3973096-97CA-4A51-B6A8-14B53C51E271}"/>
              </a:ext>
            </a:extLst>
          </p:cNvPr>
          <p:cNvPicPr/>
          <p:nvPr/>
        </p:nvPicPr>
        <p:blipFill rotWithShape="1"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9" t="3300" r="2193" b="5280"/>
          <a:stretch/>
        </p:blipFill>
        <p:spPr bwMode="auto">
          <a:xfrm>
            <a:off x="3510227" y="4819083"/>
            <a:ext cx="704850" cy="647700"/>
          </a:xfrm>
          <a:prstGeom prst="rect">
            <a:avLst/>
          </a:prstGeom>
          <a:noFill/>
        </p:spPr>
      </p:pic>
      <p:pic>
        <p:nvPicPr>
          <p:cNvPr id="20" name="Imagen 19" descr="Resultado de imagen para familia icono">
            <a:extLst>
              <a:ext uri="{FF2B5EF4-FFF2-40B4-BE49-F238E27FC236}">
                <a16:creationId xmlns:a16="http://schemas.microsoft.com/office/drawing/2014/main" id="{29CE3122-19E1-44C6-AFBD-07F3D8794DBC}"/>
              </a:ext>
            </a:extLst>
          </p:cNvPr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2753" y="5689033"/>
            <a:ext cx="638175" cy="638175"/>
          </a:xfrm>
          <a:prstGeom prst="rect">
            <a:avLst/>
          </a:prstGeom>
          <a:noFill/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BC5175BF-C600-47DB-850C-62AE36A7FCE5}"/>
              </a:ext>
            </a:extLst>
          </p:cNvPr>
          <p:cNvPicPr/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397" y="2634180"/>
            <a:ext cx="971550" cy="600075"/>
          </a:xfrm>
          <a:prstGeom prst="rect">
            <a:avLst/>
          </a:prstGeom>
          <a:noFill/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A43F2B2-2752-4596-87E1-5E40FC175036}"/>
              </a:ext>
            </a:extLst>
          </p:cNvPr>
          <p:cNvPicPr/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464" y="3414210"/>
            <a:ext cx="600075" cy="685800"/>
          </a:xfrm>
          <a:prstGeom prst="rect">
            <a:avLst/>
          </a:prstGeom>
          <a:noFill/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38B71266-A598-4109-8479-3E87AD23D592}"/>
              </a:ext>
            </a:extLst>
          </p:cNvPr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 l="8605" t="2663" r="3774" b="3327"/>
          <a:stretch/>
        </p:blipFill>
        <p:spPr>
          <a:xfrm>
            <a:off x="6429589" y="5378145"/>
            <a:ext cx="742950" cy="901700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2340244" y="863235"/>
            <a:ext cx="4355024" cy="54711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Servicios de Respuesta</a:t>
            </a:r>
          </a:p>
        </p:txBody>
      </p:sp>
      <p:sp>
        <p:nvSpPr>
          <p:cNvPr id="25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1275864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C:\Users\Prof35_Planeacion\Downloads\presentation.png">
            <a:extLst>
              <a:ext uri="{FF2B5EF4-FFF2-40B4-BE49-F238E27FC236}">
                <a16:creationId xmlns:a16="http://schemas.microsoft.com/office/drawing/2014/main" id="{1AAAD041-6288-44D4-9CC0-AD79D8397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04547F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954" y="4583489"/>
            <a:ext cx="840918" cy="84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4 CuadroTexto">
            <a:extLst>
              <a:ext uri="{FF2B5EF4-FFF2-40B4-BE49-F238E27FC236}">
                <a16:creationId xmlns:a16="http://schemas.microsoft.com/office/drawing/2014/main" id="{24D2F82F-D8FC-4836-9414-712A6F914A1E}"/>
              </a:ext>
            </a:extLst>
          </p:cNvPr>
          <p:cNvSpPr txBox="1"/>
          <p:nvPr/>
        </p:nvSpPr>
        <p:spPr>
          <a:xfrm>
            <a:off x="6143463" y="2374285"/>
            <a:ext cx="24491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defRPr sz="1600">
                <a:latin typeface="Arial Narrow" panose="020B0606020202030204" pitchFamily="34" charset="0"/>
              </a:defRPr>
            </a:lvl1pPr>
          </a:lstStyle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Logística de soporte operacional</a:t>
            </a: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Soporte Jurídico</a:t>
            </a: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b="1" dirty="0">
                <a:latin typeface="Arial" panose="020B0604020202020204" pitchFamily="34" charset="0"/>
                <a:cs typeface="Arial" panose="020B0604020202020204" pitchFamily="34" charset="0"/>
              </a:rPr>
              <a:t>Aspectos financieros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0192B5E-7F28-49D6-A5B7-7E67E10AF291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950" y="3442715"/>
            <a:ext cx="108585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75A7360-0AC5-472C-A8E2-B845F7B9654B}"/>
              </a:ext>
            </a:extLst>
          </p:cNvPr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904" y="2192594"/>
            <a:ext cx="1257300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218528CE-8EB4-498D-A91E-04E4F5C466C1}"/>
              </a:ext>
            </a:extLst>
          </p:cNvPr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14" y="4583489"/>
            <a:ext cx="1162050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64D6B22-1CA6-4845-84CF-0E33EF3E4A72}"/>
              </a:ext>
            </a:extLst>
          </p:cNvPr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679" y="3326358"/>
            <a:ext cx="11525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A1FA015-539B-4E5D-BB4F-5B0E3BE8AD67}"/>
              </a:ext>
            </a:extLst>
          </p:cNvPr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252" y="2316235"/>
            <a:ext cx="1000125" cy="81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ángulo redondeado 1"/>
          <p:cNvSpPr/>
          <p:nvPr/>
        </p:nvSpPr>
        <p:spPr>
          <a:xfrm>
            <a:off x="2665708" y="1057579"/>
            <a:ext cx="3828082" cy="594822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Funciones de Soporte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234809" y="2435208"/>
            <a:ext cx="233249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Información Pública</a:t>
            </a: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Gestión de la información</a:t>
            </a: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600" b="1" dirty="0">
                <a:latin typeface="Arial" panose="020B0604020202020204" pitchFamily="34" charset="0"/>
                <a:cs typeface="Arial" panose="020B0604020202020204" pitchFamily="34" charset="0"/>
              </a:rPr>
              <a:t>Planeación </a:t>
            </a:r>
          </a:p>
        </p:txBody>
      </p:sp>
      <p:sp>
        <p:nvSpPr>
          <p:cNvPr id="14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355912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redondeado 13"/>
          <p:cNvSpPr/>
          <p:nvPr/>
        </p:nvSpPr>
        <p:spPr>
          <a:xfrm>
            <a:off x="139485" y="899544"/>
            <a:ext cx="8849532" cy="63917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000" dirty="0">
                <a:latin typeface="Franklin Gothic Medium" panose="020B0603020102020204" pitchFamily="34" charset="0"/>
              </a:rPr>
              <a:t>Formulación / Actualización de la Estrategia para la Respuesta a Emergencias</a:t>
            </a:r>
          </a:p>
        </p:txBody>
      </p:sp>
      <p:pic>
        <p:nvPicPr>
          <p:cNvPr id="10" name="Imagen 9"/>
          <p:cNvPicPr preferRelativeResize="0">
            <a:picLocks noChangeAspect="1"/>
          </p:cNvPicPr>
          <p:nvPr/>
        </p:nvPicPr>
        <p:blipFill rotWithShape="1">
          <a:blip r:embed="rId3"/>
          <a:srcRect l="37797" t="14954" r="38813" b="27767"/>
          <a:stretch/>
        </p:blipFill>
        <p:spPr>
          <a:xfrm>
            <a:off x="557938" y="1828024"/>
            <a:ext cx="3735093" cy="47432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  <p:sp>
        <p:nvSpPr>
          <p:cNvPr id="11" name="Multidocumento 10"/>
          <p:cNvSpPr/>
          <p:nvPr/>
        </p:nvSpPr>
        <p:spPr>
          <a:xfrm>
            <a:off x="4695987" y="1828024"/>
            <a:ext cx="4014061" cy="4743257"/>
          </a:xfrm>
          <a:prstGeom prst="flowChartMultidocumen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Es el principal instrumento de planificación de respuesta y manejo de emergencias o desastres. Establece el marco de actuación de las entidades en la respuesta de emergencias. </a:t>
            </a:r>
          </a:p>
          <a:p>
            <a:pPr algn="ctr"/>
            <a:r>
              <a:rPr lang="es-CO" sz="16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Como instrumento de preparación para la respuesta tiene como propósito la efectividad de la actuación interinstitucional de la respuesta de emergencias y desastres</a:t>
            </a:r>
          </a:p>
        </p:txBody>
      </p:sp>
      <p:sp>
        <p:nvSpPr>
          <p:cNvPr id="7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40681923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redondeado 13"/>
          <p:cNvSpPr/>
          <p:nvPr/>
        </p:nvSpPr>
        <p:spPr>
          <a:xfrm>
            <a:off x="278969" y="1002076"/>
            <a:ext cx="8469823" cy="63917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Formulación / Actualización de la ERE - Premisas Básicas</a:t>
            </a:r>
          </a:p>
        </p:txBody>
      </p:sp>
      <p:graphicFrame>
        <p:nvGraphicFramePr>
          <p:cNvPr id="17" name="Diagrama 16"/>
          <p:cNvGraphicFramePr/>
          <p:nvPr>
            <p:extLst>
              <p:ext uri="{D42A27DB-BD31-4B8C-83A1-F6EECF244321}">
                <p14:modId xmlns:p14="http://schemas.microsoft.com/office/powerpoint/2010/main" val="2245579608"/>
              </p:ext>
            </p:extLst>
          </p:nvPr>
        </p:nvGraphicFramePr>
        <p:xfrm>
          <a:off x="278970" y="1641246"/>
          <a:ext cx="8469823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2794140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DCE46E1A-BB2E-4EB7-8EB6-A568600560D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21" y="1912209"/>
            <a:ext cx="4946817" cy="376936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Rectángulo redondeado 1"/>
          <p:cNvSpPr/>
          <p:nvPr/>
        </p:nvSpPr>
        <p:spPr>
          <a:xfrm>
            <a:off x="2619214" y="883691"/>
            <a:ext cx="4134235" cy="625941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Estructura de la ERE</a:t>
            </a: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54B28411-ED5A-4F6A-BA1A-9049C3397E32}"/>
              </a:ext>
            </a:extLst>
          </p:cNvPr>
          <p:cNvSpPr txBox="1"/>
          <p:nvPr/>
        </p:nvSpPr>
        <p:spPr>
          <a:xfrm>
            <a:off x="5315919" y="1772815"/>
            <a:ext cx="379091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CO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	CONTEXTO GENERAL DE LA ERE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	Objetivos de la EMRE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1.1.1	Objetivo general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1.1.2	Objetivos específicos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1.1.3	Justificación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	PERFIL DEL MUNICIPIO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1.2.1	Descripción del municipio y su entorno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1.2.2	Resumen de escenarios de riesgo priorizados</a:t>
            </a:r>
          </a:p>
          <a:p>
            <a:pPr algn="just"/>
            <a:endParaRPr lang="es-CO" sz="10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	ORGANIZACIÓN PARA LA RESPUESTA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	Niveles de emergencia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	Actores para la respuesta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	Organigrama y estructuras de intervención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2.3.1	Organigrama de funcionamiento para la respuesta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2.3.2	Estructuras de intervención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2.3.3	Cadena   de Llamados</a:t>
            </a:r>
          </a:p>
          <a:p>
            <a:pPr algn="just"/>
            <a:endParaRPr lang="es-CO" sz="10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	PROTOCOLOS DE RESPUESTA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	Protocolos específicos por evento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	protocolos de servicios de respuesta</a:t>
            </a: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	protocolos de funciones de soporte</a:t>
            </a:r>
          </a:p>
          <a:p>
            <a:pPr algn="just"/>
            <a:endParaRPr lang="es-CO" sz="1000" b="1" dirty="0">
              <a:solidFill>
                <a:srgbClr val="2133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000" b="1" dirty="0">
                <a:solidFill>
                  <a:srgbClr val="2133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ANEXOS</a:t>
            </a:r>
          </a:p>
        </p:txBody>
      </p:sp>
      <p:sp>
        <p:nvSpPr>
          <p:cNvPr id="8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2912633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redondeado 13"/>
          <p:cNvSpPr/>
          <p:nvPr/>
        </p:nvSpPr>
        <p:spPr>
          <a:xfrm>
            <a:off x="95752" y="840612"/>
            <a:ext cx="7795647" cy="526235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400" dirty="0">
                <a:latin typeface="Franklin Gothic Medium" panose="020B0603020102020204" pitchFamily="34" charset="0"/>
              </a:rPr>
              <a:t>Estructura de la ERE: 2. Organización para la Respuesta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3"/>
          <a:srcRect l="32373" t="30330" r="17118" b="15708"/>
          <a:stretch/>
        </p:blipFill>
        <p:spPr>
          <a:xfrm>
            <a:off x="718456" y="2197851"/>
            <a:ext cx="7441329" cy="3990678"/>
          </a:xfrm>
          <a:prstGeom prst="rect">
            <a:avLst/>
          </a:prstGeom>
        </p:spPr>
      </p:pic>
      <p:sp>
        <p:nvSpPr>
          <p:cNvPr id="11" name="Rectángulo redondeado 10"/>
          <p:cNvSpPr/>
          <p:nvPr/>
        </p:nvSpPr>
        <p:spPr>
          <a:xfrm>
            <a:off x="2468886" y="1593902"/>
            <a:ext cx="3940468" cy="4161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  <a:latin typeface="Franklin Gothic Medium" panose="020B0603020102020204" pitchFamily="34" charset="0"/>
              </a:rPr>
              <a:t>1. Niveles de Emergencia</a:t>
            </a:r>
          </a:p>
        </p:txBody>
      </p:sp>
      <p:sp>
        <p:nvSpPr>
          <p:cNvPr id="6" name="3 Título">
            <a:extLst>
              <a:ext uri="{FF2B5EF4-FFF2-40B4-BE49-F238E27FC236}">
                <a16:creationId xmlns:a16="http://schemas.microsoft.com/office/drawing/2014/main" id="{A8162B1C-7D1D-4CC1-B799-EBBA62E37A50}"/>
              </a:ext>
            </a:extLst>
          </p:cNvPr>
          <p:cNvSpPr txBox="1">
            <a:spLocks/>
          </p:cNvSpPr>
          <p:nvPr/>
        </p:nvSpPr>
        <p:spPr>
          <a:xfrm>
            <a:off x="1317460" y="375626"/>
            <a:ext cx="7826540" cy="234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Coordinación y Planeación.</a:t>
            </a:r>
            <a:r>
              <a:rPr kumimoji="0" lang="es-CO" sz="1800" b="1" i="1" u="none" strike="noStrike" kern="120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es-CO" sz="1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/>
                <a:ea typeface="+mj-ea"/>
                <a:cs typeface="+mj-cs"/>
              </a:rPr>
              <a:t>La ERE, un instrumento para la GRD</a:t>
            </a:r>
          </a:p>
        </p:txBody>
      </p:sp>
    </p:spTree>
    <p:extLst>
      <p:ext uri="{BB962C8B-B14F-4D97-AF65-F5344CB8AC3E}">
        <p14:creationId xmlns:p14="http://schemas.microsoft.com/office/powerpoint/2010/main" val="249308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4617</TotalTime>
  <Words>606</Words>
  <Application>Microsoft Office PowerPoint</Application>
  <PresentationFormat>Presentación en pantalla (4:3)</PresentationFormat>
  <Paragraphs>131</Paragraphs>
  <Slides>15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0" baseType="lpstr">
      <vt:lpstr>Arial</vt:lpstr>
      <vt:lpstr>Arial Rounded MT Bold</vt:lpstr>
      <vt:lpstr>Calibri</vt:lpstr>
      <vt:lpstr>Franklin Gothic Medium</vt:lpstr>
      <vt:lpstr>Office Theme</vt:lpstr>
      <vt:lpstr>PREPARACIÓN PARA LA RESPUESTA Y LA RECUPERACIÓN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  </vt:lpstr>
    </vt:vector>
  </TitlesOfParts>
  <Company>Apple España 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PRERATIVOS</dc:creator>
  <cp:lastModifiedBy>Jose Antonio Perdomo</cp:lastModifiedBy>
  <cp:revision>237</cp:revision>
  <dcterms:created xsi:type="dcterms:W3CDTF">2018-12-10T19:49:10Z</dcterms:created>
  <dcterms:modified xsi:type="dcterms:W3CDTF">2022-06-23T01:57:49Z</dcterms:modified>
</cp:coreProperties>
</file>