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23"/>
  </p:notesMasterIdLst>
  <p:handoutMasterIdLst>
    <p:handoutMasterId r:id="rId24"/>
  </p:handoutMasterIdLst>
  <p:sldIdLst>
    <p:sldId id="309" r:id="rId2"/>
    <p:sldId id="364" r:id="rId3"/>
    <p:sldId id="365" r:id="rId4"/>
    <p:sldId id="338" r:id="rId5"/>
    <p:sldId id="363" r:id="rId6"/>
    <p:sldId id="362" r:id="rId7"/>
    <p:sldId id="283" r:id="rId8"/>
    <p:sldId id="361" r:id="rId9"/>
    <p:sldId id="346" r:id="rId10"/>
    <p:sldId id="345" r:id="rId11"/>
    <p:sldId id="347" r:id="rId12"/>
    <p:sldId id="278" r:id="rId13"/>
    <p:sldId id="360" r:id="rId14"/>
    <p:sldId id="348" r:id="rId15"/>
    <p:sldId id="368" r:id="rId16"/>
    <p:sldId id="369" r:id="rId17"/>
    <p:sldId id="370" r:id="rId18"/>
    <p:sldId id="352" r:id="rId19"/>
    <p:sldId id="337" r:id="rId20"/>
    <p:sldId id="354" r:id="rId21"/>
    <p:sldId id="356" r:id="rId2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E8FF"/>
    <a:srgbClr val="3366CC"/>
    <a:srgbClr val="343434"/>
    <a:srgbClr val="9D9D9D"/>
    <a:srgbClr val="213362"/>
    <a:srgbClr val="DAAC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21" autoAdjust="0"/>
  </p:normalViewPr>
  <p:slideViewPr>
    <p:cSldViewPr>
      <p:cViewPr varScale="1">
        <p:scale>
          <a:sx n="68" d="100"/>
          <a:sy n="68" d="100"/>
        </p:scale>
        <p:origin x="120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D9CB9B-F0A2-49BD-A68A-0B976A84C898}" type="doc">
      <dgm:prSet loTypeId="urn:microsoft.com/office/officeart/2005/8/layout/pyramid2" loCatId="list" qsTypeId="urn:microsoft.com/office/officeart/2005/8/quickstyle/simple3" qsCatId="simple" csTypeId="urn:microsoft.com/office/officeart/2005/8/colors/accent0_2" csCatId="mainScheme" phldr="1"/>
      <dgm:spPr/>
    </dgm:pt>
    <dgm:pt modelId="{8C56E0C9-73AB-493F-9462-EF972CB62952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CO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Internacional</a:t>
          </a:r>
        </a:p>
      </dgm:t>
    </dgm:pt>
    <dgm:pt modelId="{C3CA9F46-376A-435A-B62F-0DA6F2139D45}" type="parTrans" cxnId="{CD85CFFC-BFBC-4CD7-A65A-283680BAA201}">
      <dgm:prSet/>
      <dgm:spPr/>
      <dgm:t>
        <a:bodyPr/>
        <a:lstStyle/>
        <a:p>
          <a:endParaRPr lang="es-CO"/>
        </a:p>
      </dgm:t>
    </dgm:pt>
    <dgm:pt modelId="{D792945F-4DC5-4AFD-806C-478D32670864}" type="sibTrans" cxnId="{CD85CFFC-BFBC-4CD7-A65A-283680BAA201}">
      <dgm:prSet/>
      <dgm:spPr/>
      <dgm:t>
        <a:bodyPr/>
        <a:lstStyle/>
        <a:p>
          <a:endParaRPr lang="es-CO"/>
        </a:p>
      </dgm:t>
    </dgm:pt>
    <dgm:pt modelId="{1E430695-23D0-4B79-83EB-C14F2B29BBEE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CO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Nacional </a:t>
          </a:r>
        </a:p>
      </dgm:t>
    </dgm:pt>
    <dgm:pt modelId="{52B5BF8B-8871-49FC-8F0C-DD648F888BAE}" type="parTrans" cxnId="{87E90B76-FB8C-43AD-A0E4-D041EE38A6BC}">
      <dgm:prSet/>
      <dgm:spPr/>
      <dgm:t>
        <a:bodyPr/>
        <a:lstStyle/>
        <a:p>
          <a:endParaRPr lang="es-CO"/>
        </a:p>
      </dgm:t>
    </dgm:pt>
    <dgm:pt modelId="{BB327605-76D4-4F6B-90D3-35A990FC6276}" type="sibTrans" cxnId="{87E90B76-FB8C-43AD-A0E4-D041EE38A6BC}">
      <dgm:prSet/>
      <dgm:spPr/>
      <dgm:t>
        <a:bodyPr/>
        <a:lstStyle/>
        <a:p>
          <a:endParaRPr lang="es-CO"/>
        </a:p>
      </dgm:t>
    </dgm:pt>
    <dgm:pt modelId="{5C521AE2-2329-4F23-993E-241EB75BE4CE}">
      <dgm:prSet phldrT="[Texto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CO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Primera Respuesta</a:t>
          </a:r>
        </a:p>
      </dgm:t>
    </dgm:pt>
    <dgm:pt modelId="{9DA46758-845C-4CD5-B521-CE35FC742E85}" type="parTrans" cxnId="{2B7E4C84-2CB9-499B-AE49-B044541C6806}">
      <dgm:prSet/>
      <dgm:spPr/>
      <dgm:t>
        <a:bodyPr/>
        <a:lstStyle/>
        <a:p>
          <a:endParaRPr lang="es-CO"/>
        </a:p>
      </dgm:t>
    </dgm:pt>
    <dgm:pt modelId="{20918A81-FA2A-4905-AB71-85728282027F}" type="sibTrans" cxnId="{2B7E4C84-2CB9-499B-AE49-B044541C6806}">
      <dgm:prSet/>
      <dgm:spPr/>
      <dgm:t>
        <a:bodyPr/>
        <a:lstStyle/>
        <a:p>
          <a:endParaRPr lang="es-CO"/>
        </a:p>
      </dgm:t>
    </dgm:pt>
    <dgm:pt modelId="{9BEA6C44-07B1-4EA8-8B32-F68706935409}" type="pres">
      <dgm:prSet presAssocID="{96D9CB9B-F0A2-49BD-A68A-0B976A84C898}" presName="compositeShape" presStyleCnt="0">
        <dgm:presLayoutVars>
          <dgm:dir/>
          <dgm:resizeHandles/>
        </dgm:presLayoutVars>
      </dgm:prSet>
      <dgm:spPr/>
    </dgm:pt>
    <dgm:pt modelId="{0E380A55-55B3-4184-9724-03F9943004D3}" type="pres">
      <dgm:prSet presAssocID="{96D9CB9B-F0A2-49BD-A68A-0B976A84C898}" presName="pyramid" presStyleLbl="node1" presStyleIdx="0" presStyleCnt="1" custScaleX="165000" custLinFactNeighborX="9006" custLinFactNeighborY="1440"/>
      <dgm:spPr>
        <a:solidFill>
          <a:schemeClr val="bg1">
            <a:lumMod val="20000"/>
            <a:lumOff val="80000"/>
          </a:schemeClr>
        </a:solidFill>
        <a:ln>
          <a:solidFill>
            <a:srgbClr val="002060"/>
          </a:solidFill>
        </a:ln>
      </dgm:spPr>
    </dgm:pt>
    <dgm:pt modelId="{5EF87DF0-8924-43C5-A0B1-D866A105840D}" type="pres">
      <dgm:prSet presAssocID="{96D9CB9B-F0A2-49BD-A68A-0B976A84C898}" presName="theList" presStyleCnt="0"/>
      <dgm:spPr/>
    </dgm:pt>
    <dgm:pt modelId="{F56FBF53-3755-4966-A812-44DF0365F649}" type="pres">
      <dgm:prSet presAssocID="{8C56E0C9-73AB-493F-9462-EF972CB62952}" presName="aNode" presStyleLbl="fgAcc1" presStyleIdx="0" presStyleCnt="3" custScaleX="114673" custLinFactY="-21818" custLinFactNeighborX="17549" custLinFactNeighborY="-100000">
        <dgm:presLayoutVars>
          <dgm:bulletEnabled val="1"/>
        </dgm:presLayoutVars>
      </dgm:prSet>
      <dgm:spPr/>
    </dgm:pt>
    <dgm:pt modelId="{4AA1179C-6D43-4559-8610-3FA8340AFBDB}" type="pres">
      <dgm:prSet presAssocID="{8C56E0C9-73AB-493F-9462-EF972CB62952}" presName="aSpace" presStyleCnt="0"/>
      <dgm:spPr/>
    </dgm:pt>
    <dgm:pt modelId="{A277A1D1-CD0B-4338-A7F2-F5C91344E807}" type="pres">
      <dgm:prSet presAssocID="{1E430695-23D0-4B79-83EB-C14F2B29BBEE}" presName="aNode" presStyleLbl="fgAcc1" presStyleIdx="1" presStyleCnt="3" custScaleX="113995" custLinFactNeighborX="17210" custLinFactNeighborY="-87390">
        <dgm:presLayoutVars>
          <dgm:bulletEnabled val="1"/>
        </dgm:presLayoutVars>
      </dgm:prSet>
      <dgm:spPr/>
    </dgm:pt>
    <dgm:pt modelId="{97FA7EEF-2E16-4536-B92D-B27FE63F6085}" type="pres">
      <dgm:prSet presAssocID="{1E430695-23D0-4B79-83EB-C14F2B29BBEE}" presName="aSpace" presStyleCnt="0"/>
      <dgm:spPr/>
    </dgm:pt>
    <dgm:pt modelId="{71E76620-D47E-4B50-925D-FB313AF6B812}" type="pres">
      <dgm:prSet presAssocID="{5C521AE2-2329-4F23-993E-241EB75BE4CE}" presName="aNode" presStyleLbl="fgAcc1" presStyleIdx="2" presStyleCnt="3" custScaleX="114414" custLinFactNeighborX="17419" custLinFactNeighborY="64572">
        <dgm:presLayoutVars>
          <dgm:bulletEnabled val="1"/>
        </dgm:presLayoutVars>
      </dgm:prSet>
      <dgm:spPr/>
    </dgm:pt>
    <dgm:pt modelId="{F8CB1769-18B1-4AB2-ABBD-BC613694937C}" type="pres">
      <dgm:prSet presAssocID="{5C521AE2-2329-4F23-993E-241EB75BE4CE}" presName="aSpace" presStyleCnt="0"/>
      <dgm:spPr/>
    </dgm:pt>
  </dgm:ptLst>
  <dgm:cxnLst>
    <dgm:cxn modelId="{31C21009-DAB0-462B-854B-4C660378F35A}" type="presOf" srcId="{8C56E0C9-73AB-493F-9462-EF972CB62952}" destId="{F56FBF53-3755-4966-A812-44DF0365F649}" srcOrd="0" destOrd="0" presId="urn:microsoft.com/office/officeart/2005/8/layout/pyramid2"/>
    <dgm:cxn modelId="{53824F19-E6CE-42BA-9EBC-2AE0562D11BA}" type="presOf" srcId="{1E430695-23D0-4B79-83EB-C14F2B29BBEE}" destId="{A277A1D1-CD0B-4338-A7F2-F5C91344E807}" srcOrd="0" destOrd="0" presId="urn:microsoft.com/office/officeart/2005/8/layout/pyramid2"/>
    <dgm:cxn modelId="{87E90B76-FB8C-43AD-A0E4-D041EE38A6BC}" srcId="{96D9CB9B-F0A2-49BD-A68A-0B976A84C898}" destId="{1E430695-23D0-4B79-83EB-C14F2B29BBEE}" srcOrd="1" destOrd="0" parTransId="{52B5BF8B-8871-49FC-8F0C-DD648F888BAE}" sibTransId="{BB327605-76D4-4F6B-90D3-35A990FC6276}"/>
    <dgm:cxn modelId="{2B7E4C84-2CB9-499B-AE49-B044541C6806}" srcId="{96D9CB9B-F0A2-49BD-A68A-0B976A84C898}" destId="{5C521AE2-2329-4F23-993E-241EB75BE4CE}" srcOrd="2" destOrd="0" parTransId="{9DA46758-845C-4CD5-B521-CE35FC742E85}" sibTransId="{20918A81-FA2A-4905-AB71-85728282027F}"/>
    <dgm:cxn modelId="{1BCCE2AC-2935-4F18-99CD-07A85C610EE5}" type="presOf" srcId="{5C521AE2-2329-4F23-993E-241EB75BE4CE}" destId="{71E76620-D47E-4B50-925D-FB313AF6B812}" srcOrd="0" destOrd="0" presId="urn:microsoft.com/office/officeart/2005/8/layout/pyramid2"/>
    <dgm:cxn modelId="{CD85CFFC-BFBC-4CD7-A65A-283680BAA201}" srcId="{96D9CB9B-F0A2-49BD-A68A-0B976A84C898}" destId="{8C56E0C9-73AB-493F-9462-EF972CB62952}" srcOrd="0" destOrd="0" parTransId="{C3CA9F46-376A-435A-B62F-0DA6F2139D45}" sibTransId="{D792945F-4DC5-4AFD-806C-478D32670864}"/>
    <dgm:cxn modelId="{633A19FE-032E-4CF7-A449-AC12BB68B47C}" type="presOf" srcId="{96D9CB9B-F0A2-49BD-A68A-0B976A84C898}" destId="{9BEA6C44-07B1-4EA8-8B32-F68706935409}" srcOrd="0" destOrd="0" presId="urn:microsoft.com/office/officeart/2005/8/layout/pyramid2"/>
    <dgm:cxn modelId="{1FCD7B2B-BF4D-4AC6-96BF-46B11D0E8129}" type="presParOf" srcId="{9BEA6C44-07B1-4EA8-8B32-F68706935409}" destId="{0E380A55-55B3-4184-9724-03F9943004D3}" srcOrd="0" destOrd="0" presId="urn:microsoft.com/office/officeart/2005/8/layout/pyramid2"/>
    <dgm:cxn modelId="{DAEB5C1C-5CFE-4A58-8B82-ADB942910383}" type="presParOf" srcId="{9BEA6C44-07B1-4EA8-8B32-F68706935409}" destId="{5EF87DF0-8924-43C5-A0B1-D866A105840D}" srcOrd="1" destOrd="0" presId="urn:microsoft.com/office/officeart/2005/8/layout/pyramid2"/>
    <dgm:cxn modelId="{7A0867E2-DA68-4FAE-8936-2706FB876F0A}" type="presParOf" srcId="{5EF87DF0-8924-43C5-A0B1-D866A105840D}" destId="{F56FBF53-3755-4966-A812-44DF0365F649}" srcOrd="0" destOrd="0" presId="urn:microsoft.com/office/officeart/2005/8/layout/pyramid2"/>
    <dgm:cxn modelId="{316E0C8B-702F-40D5-85D9-7078D8C7F69E}" type="presParOf" srcId="{5EF87DF0-8924-43C5-A0B1-D866A105840D}" destId="{4AA1179C-6D43-4559-8610-3FA8340AFBDB}" srcOrd="1" destOrd="0" presId="urn:microsoft.com/office/officeart/2005/8/layout/pyramid2"/>
    <dgm:cxn modelId="{E65E3EEE-8B4D-431B-A2F6-CE095156E49C}" type="presParOf" srcId="{5EF87DF0-8924-43C5-A0B1-D866A105840D}" destId="{A277A1D1-CD0B-4338-A7F2-F5C91344E807}" srcOrd="2" destOrd="0" presId="urn:microsoft.com/office/officeart/2005/8/layout/pyramid2"/>
    <dgm:cxn modelId="{0BA24657-9B11-41B4-9CF2-5509EEFCD92B}" type="presParOf" srcId="{5EF87DF0-8924-43C5-A0B1-D866A105840D}" destId="{97FA7EEF-2E16-4536-B92D-B27FE63F6085}" srcOrd="3" destOrd="0" presId="urn:microsoft.com/office/officeart/2005/8/layout/pyramid2"/>
    <dgm:cxn modelId="{03069265-9ACE-4BBF-B951-DE9BC7F929D1}" type="presParOf" srcId="{5EF87DF0-8924-43C5-A0B1-D866A105840D}" destId="{71E76620-D47E-4B50-925D-FB313AF6B812}" srcOrd="4" destOrd="0" presId="urn:microsoft.com/office/officeart/2005/8/layout/pyramid2"/>
    <dgm:cxn modelId="{E923869C-6023-4F8F-B03C-15ECCD076D9E}" type="presParOf" srcId="{5EF87DF0-8924-43C5-A0B1-D866A105840D}" destId="{F8CB1769-18B1-4AB2-ABBD-BC613694937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380A55-55B3-4184-9724-03F9943004D3}">
      <dsp:nvSpPr>
        <dsp:cNvPr id="0" name=""/>
        <dsp:cNvSpPr/>
      </dsp:nvSpPr>
      <dsp:spPr>
        <a:xfrm>
          <a:off x="0" y="0"/>
          <a:ext cx="6264695" cy="5472608"/>
        </a:xfrm>
        <a:prstGeom prst="triangle">
          <a:avLst/>
        </a:prstGeom>
        <a:solidFill>
          <a:schemeClr val="bg1">
            <a:lumMod val="20000"/>
            <a:lumOff val="80000"/>
          </a:schemeClr>
        </a:solidFill>
        <a:ln>
          <a:solidFill>
            <a:srgbClr val="00206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56FBF53-3755-4966-A812-44DF0365F649}">
      <dsp:nvSpPr>
        <dsp:cNvPr id="0" name=""/>
        <dsp:cNvSpPr/>
      </dsp:nvSpPr>
      <dsp:spPr>
        <a:xfrm>
          <a:off x="3384383" y="105621"/>
          <a:ext cx="2830027" cy="1295468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Internacional</a:t>
          </a:r>
        </a:p>
      </dsp:txBody>
      <dsp:txXfrm>
        <a:off x="3447623" y="168861"/>
        <a:ext cx="2703547" cy="1168988"/>
      </dsp:txXfrm>
    </dsp:sp>
    <dsp:sp modelId="{A277A1D1-CD0B-4338-A7F2-F5C91344E807}">
      <dsp:nvSpPr>
        <dsp:cNvPr id="0" name=""/>
        <dsp:cNvSpPr/>
      </dsp:nvSpPr>
      <dsp:spPr>
        <a:xfrm>
          <a:off x="3384383" y="1866088"/>
          <a:ext cx="2813294" cy="1295468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Nacional </a:t>
          </a:r>
        </a:p>
      </dsp:txBody>
      <dsp:txXfrm>
        <a:off x="3447623" y="1929328"/>
        <a:ext cx="2686814" cy="1168988"/>
      </dsp:txXfrm>
    </dsp:sp>
    <dsp:sp modelId="{71E76620-D47E-4B50-925D-FB313AF6B812}">
      <dsp:nvSpPr>
        <dsp:cNvPr id="0" name=""/>
        <dsp:cNvSpPr/>
      </dsp:nvSpPr>
      <dsp:spPr>
        <a:xfrm>
          <a:off x="3384371" y="3569569"/>
          <a:ext cx="2823635" cy="1295468"/>
        </a:xfrm>
        <a:prstGeom prst="roundRect">
          <a:avLst/>
        </a:prstGeom>
        <a:solidFill>
          <a:schemeClr val="tx2">
            <a:lumMod val="40000"/>
            <a:lumOff val="60000"/>
          </a:schemeClr>
        </a:soli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b="1" kern="1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rPr>
            <a:t>Primera Respuesta</a:t>
          </a:r>
        </a:p>
      </dsp:txBody>
      <dsp:txXfrm>
        <a:off x="3447611" y="3632809"/>
        <a:ext cx="2697155" cy="1168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D6840-5FA5-4AC3-B39F-C4EA850B4496}" type="datetimeFigureOut">
              <a:rPr lang="es-CO" smtClean="0"/>
              <a:t>22/06/2022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640B21-53CC-4947-9065-287E1BB5DD4B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1328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E561B-0391-49F4-9DB5-827D5C11FC31}" type="datetimeFigureOut">
              <a:rPr lang="es-CO" smtClean="0"/>
              <a:t>22/06/2022</a:t>
            </a:fld>
            <a:endParaRPr lang="es-CO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3C82C-45FD-42A4-BA93-B6A6692206D4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13682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5787E66-F997-4B74-A62B-07CDFE5CA034}" type="slidenum">
              <a:rPr lang="es-ES" smtClean="0"/>
              <a:pPr eaLnBrk="1" hangingPunct="1"/>
              <a:t>3</a:t>
            </a:fld>
            <a:endParaRPr lang="es-ES"/>
          </a:p>
        </p:txBody>
      </p:sp>
      <p:sp>
        <p:nvSpPr>
          <p:cNvPr id="6758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8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/>
          <a:p>
            <a:pPr eaLnBrk="1" hangingPunct="1"/>
            <a:endParaRPr lang="es-CO"/>
          </a:p>
        </p:txBody>
      </p:sp>
      <p:sp>
        <p:nvSpPr>
          <p:cNvPr id="67589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fld id="{FB9595CA-6A87-4A5D-86F4-88CD12AC8D31}" type="slidenum">
              <a:rPr lang="es-ES" sz="1200">
                <a:latin typeface="Times New Roman" pitchFamily="18" charset="0"/>
              </a:rPr>
              <a:pPr algn="r" eaLnBrk="1" hangingPunct="1"/>
              <a:t>3</a:t>
            </a:fld>
            <a:endParaRPr lang="es-ES" sz="12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983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33A19-AE64-498B-A4DA-86AA317CCE6A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9580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73C82C-45FD-42A4-BA93-B6A6692206D4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237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ada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8911"/>
            <a:ext cx="4310729" cy="336085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B41576-986B-AC4B-9460-C26C63D015E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BB67EB-AC45-1944-9D6B-297D895764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5425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texto vertic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1" y="3140968"/>
            <a:ext cx="2448272" cy="936104"/>
          </a:xfrm>
        </p:spPr>
        <p:txBody>
          <a:bodyPr/>
          <a:lstStyle>
            <a:lvl1pPr algn="ctr">
              <a:defRPr sz="2800">
                <a:solidFill>
                  <a:srgbClr val="21336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83029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text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b="1">
                <a:solidFill>
                  <a:srgbClr val="213362"/>
                </a:solidFill>
              </a:defRPr>
            </a:lvl1pPr>
            <a:lvl2pPr>
              <a:defRPr>
                <a:solidFill>
                  <a:srgbClr val="343434"/>
                </a:solidFill>
              </a:defRPr>
            </a:lvl2pPr>
            <a:lvl3pPr>
              <a:defRPr>
                <a:solidFill>
                  <a:srgbClr val="343434"/>
                </a:solidFill>
              </a:defRPr>
            </a:lvl3pPr>
            <a:lvl4pPr>
              <a:defRPr>
                <a:solidFill>
                  <a:srgbClr val="343434"/>
                </a:solidFill>
              </a:defRPr>
            </a:lvl4pPr>
            <a:lvl5pPr>
              <a:defRPr>
                <a:solidFill>
                  <a:srgbClr val="343434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 dirty="0"/>
          </a:p>
        </p:txBody>
      </p:sp>
      <p:sp>
        <p:nvSpPr>
          <p:cNvPr id="5" name="1 Marcador de título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768753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93876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 dirty="0"/>
          </a:p>
        </p:txBody>
      </p:sp>
      <p:sp>
        <p:nvSpPr>
          <p:cNvPr id="5" name="1 Marcador de título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768753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426163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D8EF3A-979C-4F4B-9E05-37FDB9D7A1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EBB017F-5054-4541-B109-7A963175BB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99EA3E-AD02-4CF0-8F9A-401010A13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D5E3-ACF8-47BA-BA70-9F2C876682DF}" type="datetimeFigureOut">
              <a:rPr lang="es-CO" smtClean="0"/>
              <a:t>22/06/2022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7AE5E7-62B3-4C97-872C-E0D0E625D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A243F2-5CC9-48D6-902F-067C3C3CC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9A2D9-1419-48AE-9022-E1EB67F0520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62990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1C196-6C20-504B-82ED-2F1AA902C573}" type="datetimeFigureOut">
              <a:rPr lang="es-ES" smtClean="0"/>
              <a:t>22/06/2022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55CDA-A05D-444D-B6B6-FCEA3AAA4C1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2873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dic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B41576-986B-AC4B-9460-C26C63D015E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BB67EB-AC45-1944-9D6B-297D895764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612030" y="2321811"/>
            <a:ext cx="2222971" cy="2757952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3"/>
          </p:nvPr>
        </p:nvSpPr>
        <p:spPr>
          <a:xfrm>
            <a:off x="3611563" y="2366963"/>
            <a:ext cx="4835713" cy="271303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9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B41576-986B-AC4B-9460-C26C63D015E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BB67EB-AC45-1944-9D6B-297D895764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9606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86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8363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4386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8363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B41576-986B-AC4B-9460-C26C63D015E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BB67EB-AC45-1944-9D6B-297D895764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4553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créd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67318"/>
            <a:ext cx="5486400" cy="36821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964907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B41576-986B-AC4B-9460-C26C63D015E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BB67EB-AC45-1944-9D6B-297D895764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3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B41576-986B-AC4B-9460-C26C63D015E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BB67EB-AC45-1944-9D6B-297D895764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904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 dirty="0"/>
          </a:p>
        </p:txBody>
      </p:sp>
      <p:sp>
        <p:nvSpPr>
          <p:cNvPr id="5" name="1 Marcador de título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768753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9796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text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b="1">
                <a:solidFill>
                  <a:srgbClr val="213362"/>
                </a:solidFill>
              </a:defRPr>
            </a:lvl1pPr>
            <a:lvl2pPr>
              <a:defRPr>
                <a:solidFill>
                  <a:srgbClr val="343434"/>
                </a:solidFill>
              </a:defRPr>
            </a:lvl2pPr>
            <a:lvl3pPr>
              <a:defRPr>
                <a:solidFill>
                  <a:srgbClr val="343434"/>
                </a:solidFill>
              </a:defRPr>
            </a:lvl3pPr>
            <a:lvl4pPr>
              <a:defRPr>
                <a:solidFill>
                  <a:srgbClr val="343434"/>
                </a:solidFill>
              </a:defRPr>
            </a:lvl4pPr>
            <a:lvl5pPr>
              <a:defRPr>
                <a:solidFill>
                  <a:srgbClr val="343434"/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 dirty="0"/>
          </a:p>
        </p:txBody>
      </p:sp>
      <p:sp>
        <p:nvSpPr>
          <p:cNvPr id="5" name="1 Marcador de título"/>
          <p:cNvSpPr>
            <a:spLocks noGrp="1"/>
          </p:cNvSpPr>
          <p:nvPr>
            <p:ph type="title"/>
          </p:nvPr>
        </p:nvSpPr>
        <p:spPr>
          <a:xfrm>
            <a:off x="2123728" y="188640"/>
            <a:ext cx="6768753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8272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ítulo y texto vertical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1" y="3140968"/>
            <a:ext cx="2448272" cy="936104"/>
          </a:xfrm>
        </p:spPr>
        <p:txBody>
          <a:bodyPr/>
          <a:lstStyle>
            <a:lvl1pPr algn="ct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30517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93302" y="339934"/>
            <a:ext cx="7051223" cy="2693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9042"/>
            <a:ext cx="8229600" cy="4752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899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B41576-986B-AC4B-9460-C26C63D015E2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6/22/2022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52763" y="6356350"/>
            <a:ext cx="12212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961344" y="6356350"/>
            <a:ext cx="899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6BB67EB-AC45-1944-9D6B-297D8957640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6887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702" r:id="rId9"/>
    <p:sldLayoutId id="2147483658" r:id="rId10"/>
    <p:sldLayoutId id="2147483659" r:id="rId11"/>
    <p:sldLayoutId id="2147483652" r:id="rId12"/>
    <p:sldLayoutId id="2147483704" r:id="rId13"/>
    <p:sldLayoutId id="2147483705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png"/><Relationship Id="rId7" Type="http://schemas.openxmlformats.org/officeDocument/2006/relationships/image" Target="../media/image22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3707904" y="2132856"/>
            <a:ext cx="4966320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21336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b="1" dirty="0"/>
              <a:t>Programa Nacional de Búsqueda y Rescate Urbano USAR</a:t>
            </a:r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7809ACF-8E87-48AC-A2AC-F776DBD2876D}"/>
              </a:ext>
            </a:extLst>
          </p:cNvPr>
          <p:cNvSpPr txBox="1"/>
          <p:nvPr/>
        </p:nvSpPr>
        <p:spPr>
          <a:xfrm>
            <a:off x="3347864" y="2172632"/>
            <a:ext cx="49663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PROGRAMA NACIONAL DE BUSQUEDA Y RESCATE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A836BB34-8208-4A1C-854F-97A857F6C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05" y="2636912"/>
            <a:ext cx="2678011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078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051720" y="316969"/>
            <a:ext cx="6768753" cy="2880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Antecedentes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51520" y="764704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2003</a:t>
            </a:r>
            <a:r>
              <a:rPr lang="es-CO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conjunto de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iniciativas enfocadas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establecer estándares base de los países para ser llamados Equipos USAR nacionales.</a:t>
            </a:r>
          </a:p>
          <a:p>
            <a:pPr algn="just" fontAlgn="base"/>
            <a:endParaRPr lang="es-CO" sz="1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r>
              <a:rPr lang="es-CO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presenta el primer documento referencia </a:t>
            </a:r>
            <a:r>
              <a:rPr lang="es-CO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Mecanismo de Acreditación para Equipos de Búsqueda y Rescate Urbano del Continente Americano”</a:t>
            </a:r>
            <a:r>
              <a:rPr lang="es-CO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es-CO" sz="1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</a:t>
            </a:r>
            <a:r>
              <a:rPr lang="es-CO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r>
              <a:rPr lang="es-CO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 el proceso en UAECOB y Cruz Roja Bogotá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hasta culminar en el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con el ejercicio y el reconocimiento de INSARAG de las Américas como un equipo USAR Nacional.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es-CO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Edificio </a:t>
            </a:r>
            <a:r>
              <a:rPr lang="es-CO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demanda la creación del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Nacional USAR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Estandarización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Respuesta nacional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es-CO" sz="1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Chile</a:t>
            </a:r>
            <a:r>
              <a:rPr lang="es-CO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 primer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taller de procesos de acreditación en Mayo del 2014</a:t>
            </a:r>
            <a:r>
              <a:rPr lang="es-CO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la Academia de Bomberos de Chile.</a:t>
            </a: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endParaRPr lang="es-CO" sz="1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 fontAlgn="base">
              <a:buFont typeface="Arial" panose="020B0604020202020204" pitchFamily="34" charset="0"/>
              <a:buChar char="•"/>
            </a:pP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el</a:t>
            </a:r>
            <a:r>
              <a:rPr lang="es-CO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r>
              <a:rPr lang="es-CO" sz="2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Equipo regional de las Américas en reunión en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 Dabi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recomendación a cada país para que adopte las </a:t>
            </a:r>
            <a:r>
              <a:rPr lang="es-CO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Guías INSARAG </a:t>
            </a:r>
            <a:r>
              <a:rPr lang="es-CO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las necesidades de su país.</a:t>
            </a:r>
          </a:p>
        </p:txBody>
      </p:sp>
    </p:spTree>
    <p:extLst>
      <p:ext uri="{BB962C8B-B14F-4D97-AF65-F5344CB8AC3E}">
        <p14:creationId xmlns:p14="http://schemas.microsoft.com/office/powerpoint/2010/main" val="903036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220393" y="289631"/>
            <a:ext cx="6768753" cy="2880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Antecedentes</a:t>
            </a:r>
          </a:p>
        </p:txBody>
      </p:sp>
      <p:pic>
        <p:nvPicPr>
          <p:cNvPr id="5" name="Imagen 4" descr="Captura de pantalla de un celular con texto&#10;&#10;Descripción generada automáticamente">
            <a:extLst>
              <a:ext uri="{FF2B5EF4-FFF2-40B4-BE49-F238E27FC236}">
                <a16:creationId xmlns:a16="http://schemas.microsoft.com/office/drawing/2014/main" id="{C8D1EB53-7F81-44CD-A91B-FB65E7EA3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6739">
            <a:off x="492201" y="1193151"/>
            <a:ext cx="3456384" cy="447169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Imagen 6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61F9A715-F8B5-4CCA-BD53-74D6C5409B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3892">
            <a:off x="2652568" y="1692989"/>
            <a:ext cx="3439290" cy="445187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8F357CE-E729-40F7-86A3-4616C53967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538" t="26328" r="73625" b="15971"/>
          <a:stretch/>
        </p:blipFill>
        <p:spPr>
          <a:xfrm rot="20774180">
            <a:off x="5152282" y="1874647"/>
            <a:ext cx="3413873" cy="4306415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597017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763687" y="343256"/>
            <a:ext cx="7128793" cy="21602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Estándares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421706" y="615424"/>
            <a:ext cx="20726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Estándares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3772923" y="3176576"/>
            <a:ext cx="1552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Anexos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06296" y="1117033"/>
            <a:ext cx="8686183" cy="2114314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 Estratégico Institucional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de Gestión de Talento Humano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de Capacitación y Entrenamiento 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de Soporte Operacional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Manual de Operaciones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Sistema de Gestión Documental</a:t>
            </a:r>
          </a:p>
          <a:p>
            <a:pPr marL="342900" indent="-342900">
              <a:buFont typeface="+mj-lt"/>
              <a:buAutoNum type="arabicPeriod"/>
            </a:pPr>
            <a:r>
              <a:rPr lang="es-MX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Estándar Nacional de Búsqueda con Perros para Operaciones USAR	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216641" y="3645024"/>
            <a:ext cx="8686183" cy="2489749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 1.</a:t>
            </a:r>
            <a:r>
              <a:rPr lang="es-CO" dirty="0">
                <a:solidFill>
                  <a:srgbClr val="002060"/>
                </a:solidFill>
              </a:rPr>
              <a:t> </a:t>
            </a:r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Modelo de Formato para Solicitud de Inscripción a NAP</a:t>
            </a:r>
          </a:p>
          <a:p>
            <a:pPr algn="just"/>
            <a:endParaRPr lang="es-CO" sz="1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C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 2. </a:t>
            </a:r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Portafolio Abreviado de Evidencias A-POE</a:t>
            </a:r>
          </a:p>
          <a:p>
            <a:pPr algn="just"/>
            <a:endParaRPr lang="es-CO" sz="1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C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 3. </a:t>
            </a:r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Portafolio Completo de Evidencias  C-POE</a:t>
            </a:r>
          </a:p>
          <a:p>
            <a:pPr algn="just"/>
            <a:endParaRPr lang="es-CO" sz="1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C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 4. </a:t>
            </a:r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Relación de personal y cargos</a:t>
            </a:r>
          </a:p>
          <a:p>
            <a:pPr algn="just"/>
            <a:endParaRPr lang="es-CO" sz="1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C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 5. </a:t>
            </a:r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Capacidad Operativa Estándar mínimo EHA´s por Nivel de Acreditación</a:t>
            </a:r>
          </a:p>
          <a:p>
            <a:pPr algn="just"/>
            <a:endParaRPr lang="es-CO" sz="1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es-C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Anexo 6.</a:t>
            </a:r>
            <a:r>
              <a:rPr lang="es-CO" dirty="0">
                <a:solidFill>
                  <a:srgbClr val="002060"/>
                </a:solidFill>
              </a:rPr>
              <a:t> </a:t>
            </a:r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Manifiesto de Equipos, Herramientas y Accesorios</a:t>
            </a:r>
          </a:p>
        </p:txBody>
      </p:sp>
    </p:spTree>
    <p:extLst>
      <p:ext uri="{BB962C8B-B14F-4D97-AF65-F5344CB8AC3E}">
        <p14:creationId xmlns:p14="http://schemas.microsoft.com/office/powerpoint/2010/main" val="2125750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691680" y="332656"/>
            <a:ext cx="7200801" cy="21602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Ruta Metodológica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28700"/>
            <a:ext cx="8064896" cy="543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424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95536" y="2708920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s-CO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RESULTADOS DEL PROCESO</a:t>
            </a:r>
          </a:p>
        </p:txBody>
      </p:sp>
    </p:spTree>
    <p:extLst>
      <p:ext uri="{BB962C8B-B14F-4D97-AF65-F5344CB8AC3E}">
        <p14:creationId xmlns:p14="http://schemas.microsoft.com/office/powerpoint/2010/main" val="4180388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11A64D4-504D-4746-8CAB-B330B1847D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954277"/>
            <a:ext cx="4080803" cy="557106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9C74383-0F52-4EBB-986A-B24641899715}"/>
              </a:ext>
            </a:extLst>
          </p:cNvPr>
          <p:cNvSpPr txBox="1"/>
          <p:nvPr/>
        </p:nvSpPr>
        <p:spPr>
          <a:xfrm>
            <a:off x="5704632" y="836712"/>
            <a:ext cx="218040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Inundaciones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Avalanchas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Deslizamientos</a:t>
            </a:r>
          </a:p>
          <a:p>
            <a:r>
              <a:rPr lang="es-CO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Diapirismos</a:t>
            </a:r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Lodos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Erosión Costera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Licuación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D8B60A4-3A7E-4F39-BE17-C701A730571B}"/>
              </a:ext>
            </a:extLst>
          </p:cNvPr>
          <p:cNvSpPr txBox="1"/>
          <p:nvPr/>
        </p:nvSpPr>
        <p:spPr>
          <a:xfrm>
            <a:off x="6407221" y="3050783"/>
            <a:ext cx="27131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Inundaciones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Erosión Hídrica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Avalanchas en Piedemonte</a:t>
            </a:r>
          </a:p>
          <a:p>
            <a:endParaRPr lang="es-CO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6B7C4E0-03D6-4E62-87D3-EC7EA2E0181B}"/>
              </a:ext>
            </a:extLst>
          </p:cNvPr>
          <p:cNvSpPr txBox="1"/>
          <p:nvPr/>
        </p:nvSpPr>
        <p:spPr>
          <a:xfrm>
            <a:off x="437616" y="2186276"/>
            <a:ext cx="164269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Sismicidad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Tsunamis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Deslizamientos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Erosión Costera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Subsidencia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Inundaciones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Volcanes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7657BE9-C214-44B8-A890-F9EA0E8980E8}"/>
              </a:ext>
            </a:extLst>
          </p:cNvPr>
          <p:cNvSpPr txBox="1"/>
          <p:nvPr/>
        </p:nvSpPr>
        <p:spPr>
          <a:xfrm>
            <a:off x="6012160" y="5060478"/>
            <a:ext cx="27131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Inundaciones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Erosión Hídrica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Avalanchas en Piedemonte</a:t>
            </a:r>
          </a:p>
          <a:p>
            <a:endParaRPr lang="es-CO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F74B53B-EB68-4758-A022-71FCFD844033}"/>
              </a:ext>
            </a:extLst>
          </p:cNvPr>
          <p:cNvSpPr txBox="1"/>
          <p:nvPr/>
        </p:nvSpPr>
        <p:spPr>
          <a:xfrm>
            <a:off x="1030374" y="4900811"/>
            <a:ext cx="15951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Sismicidad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Deslizamientos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Avalanchas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Inundaciones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Erosión Hídrica</a:t>
            </a:r>
          </a:p>
          <a:p>
            <a:r>
              <a:rPr lang="es-CO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Volcanes</a:t>
            </a:r>
          </a:p>
        </p:txBody>
      </p:sp>
      <p:sp>
        <p:nvSpPr>
          <p:cNvPr id="16" name="3 Título">
            <a:extLst>
              <a:ext uri="{FF2B5EF4-FFF2-40B4-BE49-F238E27FC236}">
                <a16:creationId xmlns:a16="http://schemas.microsoft.com/office/drawing/2014/main" id="{AC5347C3-FB25-46E0-B6D0-3BF10BFCC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6390" y="332656"/>
            <a:ext cx="6768753" cy="288032"/>
          </a:xfrm>
        </p:spPr>
        <p:txBody>
          <a:bodyPr/>
          <a:lstStyle/>
          <a:p>
            <a:pPr algn="r"/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Amenazas Naturales por Regiones</a:t>
            </a:r>
          </a:p>
        </p:txBody>
      </p:sp>
    </p:spTree>
    <p:extLst>
      <p:ext uri="{BB962C8B-B14F-4D97-AF65-F5344CB8AC3E}">
        <p14:creationId xmlns:p14="http://schemas.microsoft.com/office/powerpoint/2010/main" val="375075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306390" y="332656"/>
            <a:ext cx="6768753" cy="2880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Equipos Acreditados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04" t="2019" r="6941" b="5335"/>
          <a:stretch/>
        </p:blipFill>
        <p:spPr>
          <a:xfrm>
            <a:off x="2123462" y="1105410"/>
            <a:ext cx="4504070" cy="4804358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635291" y="898080"/>
            <a:ext cx="1388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i="0" u="none" strike="noStrik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Armada Nacional</a:t>
            </a:r>
            <a:endParaRPr lang="es-CO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8" name="7 Conector angular"/>
          <p:cNvCxnSpPr/>
          <p:nvPr/>
        </p:nvCxnSpPr>
        <p:spPr>
          <a:xfrm rot="16200000" flipH="1">
            <a:off x="2923700" y="1457353"/>
            <a:ext cx="722509" cy="196447"/>
          </a:xfrm>
          <a:prstGeom prst="bentConnector3">
            <a:avLst/>
          </a:prstGeom>
          <a:ln>
            <a:solidFill>
              <a:srgbClr val="00206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11 Conector angular"/>
          <p:cNvCxnSpPr/>
          <p:nvPr/>
        </p:nvCxnSpPr>
        <p:spPr>
          <a:xfrm>
            <a:off x="1919947" y="2252570"/>
            <a:ext cx="1750300" cy="772555"/>
          </a:xfrm>
          <a:prstGeom prst="bentConnector3">
            <a:avLst/>
          </a:prstGeom>
          <a:ln>
            <a:solidFill>
              <a:srgbClr val="00206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361814" y="3357687"/>
            <a:ext cx="1498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Cruz Roja Armenia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21298" y="3870360"/>
            <a:ext cx="1225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i="0" u="none" strike="noStrik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Cali</a:t>
            </a:r>
          </a:p>
        </p:txBody>
      </p:sp>
      <p:cxnSp>
        <p:nvCxnSpPr>
          <p:cNvPr id="16" name="15 Conector angular"/>
          <p:cNvCxnSpPr/>
          <p:nvPr/>
        </p:nvCxnSpPr>
        <p:spPr>
          <a:xfrm flipV="1">
            <a:off x="1446313" y="3632227"/>
            <a:ext cx="1734133" cy="406274"/>
          </a:xfrm>
          <a:prstGeom prst="bentConnector3">
            <a:avLst/>
          </a:prstGeom>
          <a:ln>
            <a:solidFill>
              <a:srgbClr val="00206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547920" y="4746054"/>
            <a:ext cx="1354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i="0" u="none" strike="noStrik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Pasto</a:t>
            </a:r>
            <a:endParaRPr lang="es-CO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18" name="17 Conector angular"/>
          <p:cNvCxnSpPr/>
          <p:nvPr/>
        </p:nvCxnSpPr>
        <p:spPr>
          <a:xfrm flipV="1">
            <a:off x="1875593" y="4351152"/>
            <a:ext cx="684982" cy="571795"/>
          </a:xfrm>
          <a:prstGeom prst="bentConnector3">
            <a:avLst>
              <a:gd name="adj1" fmla="val 50000"/>
            </a:avLst>
          </a:prstGeom>
          <a:ln>
            <a:solidFill>
              <a:srgbClr val="00206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6765174" y="2556154"/>
            <a:ext cx="1460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Bogotá</a:t>
            </a:r>
          </a:p>
        </p:txBody>
      </p:sp>
      <p:cxnSp>
        <p:nvCxnSpPr>
          <p:cNvPr id="22" name="21 Conector angular"/>
          <p:cNvCxnSpPr>
            <a:endCxn id="21" idx="1"/>
          </p:cNvCxnSpPr>
          <p:nvPr/>
        </p:nvCxnSpPr>
        <p:spPr>
          <a:xfrm flipV="1">
            <a:off x="3923928" y="2710043"/>
            <a:ext cx="2841246" cy="315083"/>
          </a:xfrm>
          <a:prstGeom prst="bentConnector3">
            <a:avLst/>
          </a:prstGeom>
          <a:ln>
            <a:solidFill>
              <a:srgbClr val="00206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6986284" y="3285419"/>
            <a:ext cx="20888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PONALSAR</a:t>
            </a:r>
          </a:p>
          <a:p>
            <a:r>
              <a:rPr lang="es-CO" sz="1400" b="1" i="0" u="none" strike="noStrik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Ejercito Nacional-BRIAD</a:t>
            </a:r>
            <a:endParaRPr lang="es-CO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cxnSp>
        <p:nvCxnSpPr>
          <p:cNvPr id="24" name="23 Conector angular"/>
          <p:cNvCxnSpPr/>
          <p:nvPr/>
        </p:nvCxnSpPr>
        <p:spPr>
          <a:xfrm>
            <a:off x="3943410" y="3161790"/>
            <a:ext cx="3076862" cy="325252"/>
          </a:xfrm>
          <a:prstGeom prst="bentConnector3">
            <a:avLst/>
          </a:prstGeom>
          <a:ln>
            <a:solidFill>
              <a:srgbClr val="00206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2 CuadroTexto"/>
          <p:cNvSpPr txBox="1"/>
          <p:nvPr/>
        </p:nvSpPr>
        <p:spPr>
          <a:xfrm>
            <a:off x="6098487" y="4468564"/>
            <a:ext cx="31111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11 Equipos  Acreditados</a:t>
            </a:r>
          </a:p>
          <a:p>
            <a:pPr algn="ctr"/>
            <a:r>
              <a:rPr lang="es-C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5 Nivel Liviano</a:t>
            </a:r>
          </a:p>
          <a:p>
            <a:pPr algn="ctr"/>
            <a:r>
              <a:rPr lang="es-C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4 Nivel Mediano</a:t>
            </a:r>
          </a:p>
          <a:p>
            <a:pPr algn="ctr"/>
            <a:r>
              <a:rPr lang="es-CO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 Nivel Pesado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343115" y="2069313"/>
            <a:ext cx="19532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b="1" i="0" u="none" strike="noStrik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Chinchiná</a:t>
            </a:r>
          </a:p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Cruz Roja Caldas</a:t>
            </a:r>
          </a:p>
          <a:p>
            <a:r>
              <a:rPr lang="es-CO" sz="1400" b="1" i="0" u="none" strike="noStrike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Defensa Civil Caldas</a:t>
            </a:r>
          </a:p>
          <a:p>
            <a:r>
              <a:rPr lang="es-CO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rPr>
              <a:t>Bomberos Vol. Manizales</a:t>
            </a:r>
            <a:endParaRPr lang="es-CO" sz="1400" b="1" i="0" u="none" strike="noStrik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32 Conector angular"/>
          <p:cNvCxnSpPr/>
          <p:nvPr/>
        </p:nvCxnSpPr>
        <p:spPr>
          <a:xfrm flipV="1">
            <a:off x="1817811" y="3285419"/>
            <a:ext cx="1565367" cy="249975"/>
          </a:xfrm>
          <a:prstGeom prst="bentConnector3">
            <a:avLst/>
          </a:prstGeom>
          <a:ln>
            <a:solidFill>
              <a:srgbClr val="00206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4" name="Imagen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42" y="5929124"/>
            <a:ext cx="741382" cy="741382"/>
          </a:xfrm>
          <a:prstGeom prst="rect">
            <a:avLst/>
          </a:prstGeom>
        </p:spPr>
      </p:pic>
      <p:pic>
        <p:nvPicPr>
          <p:cNvPr id="45" name="Imagen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9" y="5927092"/>
            <a:ext cx="771452" cy="771452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291" y="5882267"/>
            <a:ext cx="809248" cy="809248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251" y="5865207"/>
            <a:ext cx="911255" cy="826308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7219" y="5927092"/>
            <a:ext cx="711842" cy="708679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180" y="5906457"/>
            <a:ext cx="764263" cy="760867"/>
          </a:xfrm>
          <a:prstGeom prst="rect">
            <a:avLst/>
          </a:prstGeom>
        </p:spPr>
      </p:pic>
      <p:pic>
        <p:nvPicPr>
          <p:cNvPr id="38" name="Picture 2" descr="Resultado de imagen de bomberos de colombia logo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69" y="5901021"/>
            <a:ext cx="797524" cy="79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393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949165" y="316061"/>
            <a:ext cx="7200801" cy="2880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Equipos en Proceso de Acreditación 2022</a:t>
            </a:r>
          </a:p>
        </p:txBody>
      </p:sp>
      <p:pic>
        <p:nvPicPr>
          <p:cNvPr id="1026" name="Picture 2" descr="Resultado de imagen de bomberos de colombia logo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279" y="640097"/>
            <a:ext cx="1025865" cy="102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8" t="12044" r="12879" b="13222"/>
          <a:stretch/>
        </p:blipFill>
        <p:spPr>
          <a:xfrm>
            <a:off x="1927813" y="4487288"/>
            <a:ext cx="896229" cy="896229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204" y="720981"/>
            <a:ext cx="864096" cy="864096"/>
          </a:xfrm>
          <a:prstGeom prst="rect">
            <a:avLst/>
          </a:prstGeom>
        </p:spPr>
      </p:pic>
      <p:sp>
        <p:nvSpPr>
          <p:cNvPr id="2" name="Rectángulo redondeado 1"/>
          <p:cNvSpPr/>
          <p:nvPr/>
        </p:nvSpPr>
        <p:spPr>
          <a:xfrm>
            <a:off x="5220072" y="1665962"/>
            <a:ext cx="3312368" cy="320319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Meta	</a:t>
            </a:r>
          </a:p>
          <a:p>
            <a:pPr marL="342900" lvl="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Santander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Antioquia                  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Valle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Nariño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Cauca</a:t>
            </a:r>
          </a:p>
          <a:p>
            <a:pPr marL="342900" lvl="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Risaralda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Quindío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Boyacá</a:t>
            </a:r>
          </a:p>
          <a:p>
            <a:pPr marL="342900" lvl="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Cundinamarca</a:t>
            </a:r>
          </a:p>
          <a:p>
            <a:pPr marL="342900" indent="-342900">
              <a:buFontTx/>
              <a:buAutoNum type="arabicPeriod"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Bogotá</a:t>
            </a:r>
          </a:p>
          <a:p>
            <a:pPr marL="342900" indent="-342900">
              <a:buFontTx/>
              <a:buAutoNum type="arabicPeriod"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</a:t>
            </a:r>
            <a:r>
              <a:rPr lang="es-CO" sz="1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Nte</a:t>
            </a: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 Santander</a:t>
            </a:r>
          </a:p>
          <a:p>
            <a:pPr marL="342900" lvl="0" indent="-342900">
              <a:buFontTx/>
              <a:buAutoNum type="arabicPeriod"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Huila	</a:t>
            </a:r>
          </a:p>
          <a:p>
            <a:pPr marL="342900" lvl="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Tolima</a:t>
            </a:r>
          </a:p>
          <a:p>
            <a:pPr marL="342900" lvl="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Defensa Civil Córdoba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724489" y="1686357"/>
            <a:ext cx="3302879" cy="256709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Tx/>
              <a:buAutoNum type="arabicPeriod"/>
              <a:defRPr/>
            </a:pPr>
            <a:endParaRPr lang="es-CO" sz="1400" dirty="0">
              <a:solidFill>
                <a:srgbClr val="2133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8 CuadroTexto"/>
          <p:cNvSpPr txBox="1"/>
          <p:nvPr/>
        </p:nvSpPr>
        <p:spPr>
          <a:xfrm>
            <a:off x="954561" y="1810717"/>
            <a:ext cx="2962183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Oficiales Pereira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Vol. Yumbo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Voluntarios Riosucio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Vol. Yopal</a:t>
            </a:r>
          </a:p>
          <a:p>
            <a:pPr marL="342900" lvl="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Oficiales Dosquebradas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Vol. Floridablanca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Voluntarios Envigado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pt-BR" sz="1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</a:t>
            </a:r>
            <a:r>
              <a:rPr lang="pt-BR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Vol. Cúcuta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pt-BR" sz="12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</a:t>
            </a:r>
            <a:r>
              <a:rPr lang="pt-BR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Sabana Norte</a:t>
            </a: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Oficiales Manizales</a:t>
            </a:r>
          </a:p>
          <a:p>
            <a:pPr marL="342900" lvl="0" indent="-342900">
              <a:buFontTx/>
              <a:buAutoNum type="arabicPeriod"/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Bomberos Oficiales Medellín</a:t>
            </a:r>
          </a:p>
          <a:p>
            <a:pPr lvl="0">
              <a:defRPr/>
            </a:pPr>
            <a:r>
              <a:rPr lang="es-CO" sz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	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742480" y="5428088"/>
            <a:ext cx="3266896" cy="109725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buFontTx/>
              <a:buAutoNum type="arabicPeriod"/>
              <a:defRPr/>
            </a:pPr>
            <a:endParaRPr lang="es-CO" sz="1400" dirty="0">
              <a:solidFill>
                <a:srgbClr val="21336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8 CuadroTexto"/>
          <p:cNvSpPr txBox="1"/>
          <p:nvPr/>
        </p:nvSpPr>
        <p:spPr>
          <a:xfrm>
            <a:off x="989839" y="5567098"/>
            <a:ext cx="3169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kumimoji="0" lang="es-CO" sz="1200" b="0" i="0" u="none" strike="noStrike" kern="1200" cap="none" spc="0" normalizeH="0" baseline="0" noProof="0" dirty="0">
                <a:ln>
                  <a:noFill/>
                </a:ln>
                <a:solidFill>
                  <a:srgbClr val="2133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Cruz Roja Seccional Boyacá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s-CO" sz="1200" b="0" i="0" u="none" strike="noStrike" kern="1200" cap="none" spc="0" normalizeH="0" baseline="0" noProof="0" dirty="0">
                <a:ln>
                  <a:noFill/>
                </a:ln>
                <a:solidFill>
                  <a:srgbClr val="2133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Cruz Roja Seccional Antioquia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CO" sz="1200" dirty="0">
                <a:solidFill>
                  <a:srgbClr val="2133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Cruz Roja Seccional C/marca y Bogotá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CO" sz="1200" dirty="0">
                <a:solidFill>
                  <a:srgbClr val="2133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Cruz Roja Risaralda</a:t>
            </a:r>
            <a:r>
              <a:rPr kumimoji="0" lang="es-CO" sz="1200" b="0" i="0" u="none" strike="noStrike" kern="1200" cap="none" spc="0" normalizeH="0" baseline="0" noProof="0" dirty="0">
                <a:ln>
                  <a:noFill/>
                </a:ln>
                <a:solidFill>
                  <a:srgbClr val="21336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	</a:t>
            </a:r>
          </a:p>
        </p:txBody>
      </p:sp>
      <p:sp>
        <p:nvSpPr>
          <p:cNvPr id="3" name="Rectángulo redondeado 2"/>
          <p:cNvSpPr/>
          <p:nvPr/>
        </p:nvSpPr>
        <p:spPr>
          <a:xfrm>
            <a:off x="5220072" y="5229200"/>
            <a:ext cx="3312368" cy="8715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    28</a:t>
            </a:r>
            <a:r>
              <a:rPr lang="es-CO" sz="2000" dirty="0">
                <a:latin typeface="Arial Narrow" panose="020B0606020202030204" pitchFamily="34" charset="0"/>
              </a:rPr>
              <a:t> 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Equipos de Nivel Liviano</a:t>
            </a:r>
          </a:p>
          <a:p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     4</a:t>
            </a:r>
            <a:r>
              <a:rPr lang="es-CO" sz="2000" dirty="0">
                <a:latin typeface="Arial Narrow" panose="020B0606020202030204" pitchFamily="34" charset="0"/>
              </a:rPr>
              <a:t> </a:t>
            </a:r>
            <a:r>
              <a:rPr lang="es-CO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Equipos de Nivel Mediano</a:t>
            </a:r>
          </a:p>
          <a:p>
            <a:pPr algn="ctr"/>
            <a:endParaRPr lang="es-CO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97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375247" y="260648"/>
            <a:ext cx="6768753" cy="2880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Proceso Reconocido por INSARAG</a:t>
            </a:r>
          </a:p>
        </p:txBody>
      </p:sp>
      <p:pic>
        <p:nvPicPr>
          <p:cNvPr id="7" name="Imagen 7">
            <a:extLst>
              <a:ext uri="{FF2B5EF4-FFF2-40B4-BE49-F238E27FC236}">
                <a16:creationId xmlns:a16="http://schemas.microsoft.com/office/drawing/2014/main" id="{A3BC4295-B8E9-401E-BE16-D6BC5C3FD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764704"/>
            <a:ext cx="7804406" cy="542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620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ángulo redondeado 17"/>
          <p:cNvSpPr/>
          <p:nvPr/>
        </p:nvSpPr>
        <p:spPr>
          <a:xfrm>
            <a:off x="251520" y="764705"/>
            <a:ext cx="8568952" cy="532859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Componentes de PNBRU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470831" y="1791453"/>
            <a:ext cx="2118511" cy="377529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Programa Nacional de Búsqueda y Rescate Urbano - PNBRU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2716039" y="1851668"/>
            <a:ext cx="1574270" cy="9144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1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Modelo organizacional y operacional de los equipos USAR nacionales.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2716039" y="2892655"/>
            <a:ext cx="1557115" cy="1982113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Clasificación de Respuesta USAR 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2708111" y="5030158"/>
            <a:ext cx="5822385" cy="51457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Proceso de Capacitación USAR del SNGRD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4364336" y="1840565"/>
            <a:ext cx="1541973" cy="914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Equipamientos Centros Logísticos Nacional y </a:t>
            </a:r>
            <a:r>
              <a:rPr lang="es-ES" sz="1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itchFamily="34" charset="0"/>
              </a:rPr>
              <a:t>R</a:t>
            </a:r>
            <a:r>
              <a:rPr kumimoji="0" lang="es-E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egional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4364336" y="2891156"/>
            <a:ext cx="1540031" cy="916053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Proceso de Acreditación Nacional de Equipos de Búsqueda y Rescate Urbano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5980336" y="2898628"/>
            <a:ext cx="1097352" cy="914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Proceso de Clasificación INSARAG IEC/IER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7176237" y="2892809"/>
            <a:ext cx="1359533" cy="914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Procesos de Evaluación / Reacreditación y Reclasificación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Rectángulo redondeado 16"/>
          <p:cNvSpPr/>
          <p:nvPr/>
        </p:nvSpPr>
        <p:spPr>
          <a:xfrm>
            <a:off x="5980336" y="1851668"/>
            <a:ext cx="1116600" cy="914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Protocolos de Respuesta 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7170963" y="1833643"/>
            <a:ext cx="1359533" cy="914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Plataforma WEB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Rectángulo redondeado 1"/>
          <p:cNvSpPr/>
          <p:nvPr/>
        </p:nvSpPr>
        <p:spPr>
          <a:xfrm>
            <a:off x="4364336" y="3945589"/>
            <a:ext cx="1523884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Equipos USAR Nacionales Acreditados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5961088" y="3936360"/>
            <a:ext cx="11166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Equipo USAR COL-1 / UNDAC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0" name="Rectángulo redondeado 19"/>
          <p:cNvSpPr/>
          <p:nvPr/>
        </p:nvSpPr>
        <p:spPr>
          <a:xfrm>
            <a:off x="7174668" y="3945589"/>
            <a:ext cx="1355828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Comisión Técnica Asesora Nacional</a:t>
            </a:r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50896" y="1068298"/>
            <a:ext cx="7990944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SNGRD</a:t>
            </a:r>
            <a:endParaRPr kumimoji="0" lang="es-CO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8827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7" grpId="0" animBg="1"/>
      <p:bldP spid="19" grpId="0" animBg="1"/>
      <p:bldP spid="2" grpId="0" animBg="1"/>
      <p:bldP spid="16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4656" y="339934"/>
            <a:ext cx="7051223" cy="269381"/>
          </a:xfrm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Equipo US&amp;R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59060" y="1304764"/>
            <a:ext cx="9025879" cy="4248472"/>
          </a:xfrm>
        </p:spPr>
        <p:txBody>
          <a:bodyPr>
            <a:noAutofit/>
          </a:bodyPr>
          <a:lstStyle/>
          <a:p>
            <a:pPr marL="20320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Son </a:t>
            </a:r>
            <a:r>
              <a:rPr lang="es-CO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autosuficientes 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para trabajar en una zona afectada, en </a:t>
            </a:r>
            <a:r>
              <a:rPr lang="es-CO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equipamento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s-CO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soporte administrativo, operacional y elementos de bienestar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propios para su personal. </a:t>
            </a:r>
          </a:p>
          <a:p>
            <a:pPr marL="20320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Las Guías del INSARAG </a:t>
            </a:r>
            <a:r>
              <a:rPr lang="es-CO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clasifican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a los equipos USAR de acuerdo con su </a:t>
            </a:r>
            <a:r>
              <a:rPr lang="es-CO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capacidad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para proveer los componentes claves: </a:t>
            </a:r>
            <a:r>
              <a:rPr lang="es-CO" sz="2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gestión/manejo, búsqueda, rescate, asistencia médica y logística</a:t>
            </a: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. </a:t>
            </a:r>
          </a:p>
          <a:p>
            <a:pPr marL="531813" indent="-354013" algn="just">
              <a:spcBef>
                <a:spcPts val="600"/>
              </a:spcBef>
              <a:spcAft>
                <a:spcPts val="600"/>
              </a:spcAft>
            </a:pP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Liviano</a:t>
            </a:r>
          </a:p>
          <a:p>
            <a:pPr marL="531813" indent="-354013" algn="just">
              <a:spcBef>
                <a:spcPts val="600"/>
              </a:spcBef>
              <a:spcAft>
                <a:spcPts val="600"/>
              </a:spcAft>
            </a:pP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Mediano</a:t>
            </a:r>
          </a:p>
          <a:p>
            <a:pPr marL="531813" indent="-354013" algn="just">
              <a:spcBef>
                <a:spcPts val="600"/>
              </a:spcBef>
              <a:spcAft>
                <a:spcPts val="600"/>
              </a:spcAft>
            </a:pPr>
            <a:r>
              <a:rPr lang="es-CO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Pesado</a:t>
            </a:r>
          </a:p>
        </p:txBody>
      </p:sp>
    </p:spTree>
    <p:extLst>
      <p:ext uri="{BB962C8B-B14F-4D97-AF65-F5344CB8AC3E}">
        <p14:creationId xmlns:p14="http://schemas.microsoft.com/office/powerpoint/2010/main" val="3308098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839103" y="116632"/>
            <a:ext cx="7128793" cy="216024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b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Pagina Web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51520" y="537321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http://portal.gestiondelriesgo.gov.co/usar/acreditacion-grupos-de-busqueda-y-rescate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1" t="5491" r="10000" b="7586"/>
          <a:stretch/>
        </p:blipFill>
        <p:spPr bwMode="auto">
          <a:xfrm>
            <a:off x="1220688" y="991020"/>
            <a:ext cx="6774632" cy="4382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4500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642938" y="2436813"/>
            <a:ext cx="7916862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600" b="1" dirty="0">
              <a:solidFill>
                <a:srgbClr val="002060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600" b="1" dirty="0">
                <a:solidFill>
                  <a:srgbClr val="002060"/>
                </a:solidFill>
                <a:latin typeface="Arial Narrow" pitchFamily="34" charset="0"/>
              </a:rPr>
              <a:t>Muchas Gracias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400050" y="3662363"/>
            <a:ext cx="82772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dirty="0">
              <a:solidFill>
                <a:srgbClr val="002060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1600" dirty="0">
                <a:solidFill>
                  <a:srgbClr val="002060"/>
                </a:solidFill>
                <a:latin typeface="Arial Narrow" pitchFamily="34" charset="0"/>
              </a:rPr>
              <a:t>Unidad Nacional para la Gestión del Riesgo de Desastres </a:t>
            </a:r>
            <a:br>
              <a:rPr lang="es-ES" altLang="es-CO" sz="1600" dirty="0">
                <a:solidFill>
                  <a:srgbClr val="002060"/>
                </a:solidFill>
                <a:latin typeface="Arial Narrow" pitchFamily="34" charset="0"/>
              </a:rPr>
            </a:br>
            <a:r>
              <a:rPr lang="es-ES" altLang="es-CO" sz="1600" dirty="0">
                <a:solidFill>
                  <a:srgbClr val="002060"/>
                </a:solidFill>
                <a:latin typeface="Arial Narrow" pitchFamily="34" charset="0"/>
              </a:rPr>
              <a:t>Avenida Calle 26 N° 92 – 32 Edificio Gold 4 – Piso 2</a:t>
            </a:r>
            <a:br>
              <a:rPr lang="es-ES" altLang="es-CO" sz="1600" dirty="0">
                <a:solidFill>
                  <a:srgbClr val="002060"/>
                </a:solidFill>
                <a:latin typeface="Arial Narrow" pitchFamily="34" charset="0"/>
              </a:rPr>
            </a:br>
            <a:endParaRPr lang="es-ES" altLang="es-CO" sz="16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179388" y="1385888"/>
            <a:ext cx="8904287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Franklin Gothic Book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Franklin Gothic Book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Franklin Gothic Book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Franklin Gothic Book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>
                <a:solidFill>
                  <a:schemeClr val="tx1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“Colombia menos Vulnerable con Comunidades más Resilientes”</a:t>
            </a:r>
          </a:p>
        </p:txBody>
      </p:sp>
      <p:pic>
        <p:nvPicPr>
          <p:cNvPr id="18437" name="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941888"/>
            <a:ext cx="3255962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520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0"/>
          <p:cNvSpPr>
            <a:spLocks noChangeArrowheads="1"/>
          </p:cNvSpPr>
          <p:nvPr/>
        </p:nvSpPr>
        <p:spPr bwMode="auto">
          <a:xfrm rot="-5400000">
            <a:off x="-2195521" y="3263976"/>
            <a:ext cx="51165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es-ES_tradnl" sz="2000" b="1" dirty="0">
                <a:solidFill>
                  <a:srgbClr val="336600"/>
                </a:solidFill>
              </a:rPr>
              <a:t>Integrantes del Sistema Nacional (Art. 8)</a:t>
            </a:r>
            <a:r>
              <a:rPr lang="es-ES" sz="2000" b="1" dirty="0">
                <a:solidFill>
                  <a:srgbClr val="336600"/>
                </a:solidFill>
              </a:rPr>
              <a:t> </a:t>
            </a:r>
          </a:p>
        </p:txBody>
      </p:sp>
      <p:pic>
        <p:nvPicPr>
          <p:cNvPr id="21508" name="Picture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31" y="865076"/>
            <a:ext cx="6912467" cy="515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AutoShape 6"/>
          <p:cNvSpPr>
            <a:spLocks noChangeArrowheads="1"/>
          </p:cNvSpPr>
          <p:nvPr/>
        </p:nvSpPr>
        <p:spPr bwMode="auto">
          <a:xfrm rot="10800000" flipH="1">
            <a:off x="654034" y="1136479"/>
            <a:ext cx="879476" cy="4997943"/>
          </a:xfrm>
          <a:prstGeom prst="homePlate">
            <a:avLst>
              <a:gd name="adj" fmla="val 2500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>
              <a:lnSpc>
                <a:spcPct val="80000"/>
              </a:lnSpc>
            </a:pPr>
            <a:r>
              <a:rPr lang="es-ES" sz="2000">
                <a:latin typeface="Calibri" pitchFamily="34" charset="0"/>
              </a:rPr>
              <a:t>Entidades públicas, Entidades Privadas y</a:t>
            </a:r>
          </a:p>
          <a:p>
            <a:pPr algn="ctr">
              <a:lnSpc>
                <a:spcPct val="80000"/>
              </a:lnSpc>
            </a:pPr>
            <a:r>
              <a:rPr lang="es-ES" sz="2000">
                <a:latin typeface="Calibri" pitchFamily="34" charset="0"/>
              </a:rPr>
              <a:t>La Comunidad</a:t>
            </a:r>
            <a:endParaRPr lang="es-ES" sz="2400">
              <a:latin typeface="Times New Roman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0" y="6304149"/>
            <a:ext cx="609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Organización, dirección  y coordinación del SNGRD</a:t>
            </a:r>
          </a:p>
        </p:txBody>
      </p:sp>
      <p:sp>
        <p:nvSpPr>
          <p:cNvPr id="7" name="1 Rectángulo"/>
          <p:cNvSpPr/>
          <p:nvPr/>
        </p:nvSpPr>
        <p:spPr>
          <a:xfrm>
            <a:off x="3297293" y="184519"/>
            <a:ext cx="5657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Estructura SNGRD</a:t>
            </a:r>
          </a:p>
        </p:txBody>
      </p:sp>
    </p:spTree>
    <p:extLst>
      <p:ext uri="{BB962C8B-B14F-4D97-AF65-F5344CB8AC3E}">
        <p14:creationId xmlns:p14="http://schemas.microsoft.com/office/powerpoint/2010/main" val="34281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07704" y="312798"/>
            <a:ext cx="7142062" cy="26938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Niveles de Respuesta USAR SNGRD </a:t>
            </a:r>
          </a:p>
        </p:txBody>
      </p:sp>
      <p:graphicFrame>
        <p:nvGraphicFramePr>
          <p:cNvPr id="9" name="Diagrama 8"/>
          <p:cNvGraphicFramePr/>
          <p:nvPr>
            <p:extLst>
              <p:ext uri="{D42A27DB-BD31-4B8C-83A1-F6EECF244321}">
                <p14:modId xmlns:p14="http://schemas.microsoft.com/office/powerpoint/2010/main" val="2997349226"/>
              </p:ext>
            </p:extLst>
          </p:nvPr>
        </p:nvGraphicFramePr>
        <p:xfrm>
          <a:off x="107504" y="764704"/>
          <a:ext cx="626469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uadroTexto 2"/>
          <p:cNvSpPr txBox="1">
            <a:spLocks noChangeArrowheads="1"/>
          </p:cNvSpPr>
          <p:nvPr/>
        </p:nvSpPr>
        <p:spPr bwMode="auto">
          <a:xfrm>
            <a:off x="6591876" y="4365104"/>
            <a:ext cx="289401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CMGRD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CDGRD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Sector Privado (Ayuda Mutua)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Entidades Operativas Locales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Respuesta Comunitaria</a:t>
            </a:r>
            <a:endParaRPr kumimoji="0" lang="es-CO" altLang="es-CO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1" name="CuadroTexto 7"/>
          <p:cNvSpPr txBox="1">
            <a:spLocks noChangeArrowheads="1"/>
          </p:cNvSpPr>
          <p:nvPr/>
        </p:nvSpPr>
        <p:spPr bwMode="auto">
          <a:xfrm>
            <a:off x="6588224" y="2633598"/>
            <a:ext cx="2894013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Nivel</a:t>
            </a:r>
            <a:r>
              <a:rPr kumimoji="0" lang="es-CO" altLang="es-CO" sz="1400" b="0" i="0" u="none" strike="noStrike" kern="1200" cap="none" spc="0" normalizeH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 </a:t>
            </a: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Pesado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Nivel Mediano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Nivel Liviano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altLang="es-CO" sz="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Equipo Nacional de Administración de Incidentes USAR</a:t>
            </a:r>
            <a:endParaRPr kumimoji="0" lang="es-CO" altLang="es-CO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2" name="CuadroTexto 8"/>
          <p:cNvSpPr txBox="1">
            <a:spLocks noChangeArrowheads="1"/>
          </p:cNvSpPr>
          <p:nvPr/>
        </p:nvSpPr>
        <p:spPr bwMode="auto">
          <a:xfrm>
            <a:off x="6588224" y="979455"/>
            <a:ext cx="28956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Nivel Pesado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Nivel Mediano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Equipo UNDAC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altLang="es-CO" sz="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anose="020B0606020202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altLang="es-CO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</a:rPr>
              <a:t>Clasificación Externa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00"/>
          <a:stretch/>
        </p:blipFill>
        <p:spPr>
          <a:xfrm>
            <a:off x="395536" y="3717032"/>
            <a:ext cx="2407793" cy="1048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utoShape 2" descr="Guías de INSARAG"/>
          <p:cNvSpPr>
            <a:spLocks noChangeAspect="1" noChangeArrowheads="1"/>
          </p:cNvSpPr>
          <p:nvPr/>
        </p:nvSpPr>
        <p:spPr bwMode="auto">
          <a:xfrm>
            <a:off x="7363935" y="158660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1026" name="Picture 2" descr="Guías de INSARAG">
            <a:extLst>
              <a:ext uri="{FF2B5EF4-FFF2-40B4-BE49-F238E27FC236}">
                <a16:creationId xmlns:a16="http://schemas.microsoft.com/office/drawing/2014/main" id="{15389752-BD84-4E77-BD50-D360CE5BC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43507"/>
            <a:ext cx="2290954" cy="1344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05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4026B99E-F046-4FBC-80BB-C9D6091D7CC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24936" cy="4752528"/>
          </a:xfrm>
          <a:prstGeom prst="rect">
            <a:avLst/>
          </a:prstGeom>
          <a:noFill/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71DB4A1-E2B4-427C-BC4D-3C93FCAD31C7}"/>
              </a:ext>
            </a:extLst>
          </p:cNvPr>
          <p:cNvSpPr txBox="1"/>
          <p:nvPr/>
        </p:nvSpPr>
        <p:spPr>
          <a:xfrm>
            <a:off x="323527" y="6266417"/>
            <a:ext cx="18598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Tomado ENRE Borrador 2022</a:t>
            </a:r>
            <a:endParaRPr lang="es-ES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1907704" y="322202"/>
            <a:ext cx="7142062" cy="26938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Niveles de Emergencia - ENRE </a:t>
            </a:r>
          </a:p>
        </p:txBody>
      </p:sp>
    </p:spTree>
    <p:extLst>
      <p:ext uri="{BB962C8B-B14F-4D97-AF65-F5344CB8AC3E}">
        <p14:creationId xmlns:p14="http://schemas.microsoft.com/office/powerpoint/2010/main" val="3276831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4 Grupo">
            <a:extLst>
              <a:ext uri="{FF2B5EF4-FFF2-40B4-BE49-F238E27FC236}">
                <a16:creationId xmlns:a16="http://schemas.microsoft.com/office/drawing/2014/main" id="{F5FC7A4B-14DF-45E3-83CD-EB135AF2183E}"/>
              </a:ext>
            </a:extLst>
          </p:cNvPr>
          <p:cNvGrpSpPr/>
          <p:nvPr/>
        </p:nvGrpSpPr>
        <p:grpSpPr>
          <a:xfrm>
            <a:off x="899592" y="1340768"/>
            <a:ext cx="7344816" cy="5184576"/>
            <a:chOff x="1728825" y="693499"/>
            <a:chExt cx="6043575" cy="4154801"/>
          </a:xfrm>
        </p:grpSpPr>
        <p:sp>
          <p:nvSpPr>
            <p:cNvPr id="5" name="1 Anillo">
              <a:extLst>
                <a:ext uri="{FF2B5EF4-FFF2-40B4-BE49-F238E27FC236}">
                  <a16:creationId xmlns:a16="http://schemas.microsoft.com/office/drawing/2014/main" id="{D82BD06A-4669-4ED5-8F94-D14292EC54D0}"/>
                </a:ext>
              </a:extLst>
            </p:cNvPr>
            <p:cNvSpPr/>
            <p:nvPr/>
          </p:nvSpPr>
          <p:spPr>
            <a:xfrm>
              <a:off x="2071650" y="1066800"/>
              <a:ext cx="3781500" cy="3781500"/>
            </a:xfrm>
            <a:prstGeom prst="donut">
              <a:avLst>
                <a:gd name="adj" fmla="val 8211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68569" tIns="68569" rIns="68569" bIns="68569" anchor="ctr" anchorCtr="0"/>
            <a:lstStyle/>
            <a:p>
              <a:pPr>
                <a:lnSpc>
                  <a:spcPct val="115000"/>
                </a:lnSpc>
              </a:pPr>
              <a:r>
                <a:rPr lang="es-CL" sz="825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CO" sz="825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6" name="2 Rectángulo">
              <a:extLst>
                <a:ext uri="{FF2B5EF4-FFF2-40B4-BE49-F238E27FC236}">
                  <a16:creationId xmlns:a16="http://schemas.microsoft.com/office/drawing/2014/main" id="{C51DEAF0-27DF-4333-A329-A6EABB326B81}"/>
                </a:ext>
              </a:extLst>
            </p:cNvPr>
            <p:cNvSpPr/>
            <p:nvPr/>
          </p:nvSpPr>
          <p:spPr>
            <a:xfrm>
              <a:off x="4841082" y="2395499"/>
              <a:ext cx="1447642" cy="489319"/>
            </a:xfrm>
            <a:prstGeom prst="rect">
              <a:avLst/>
            </a:prstGeom>
            <a:solidFill>
              <a:srgbClr val="002060"/>
            </a:solidFill>
            <a:ln w="9525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68569" tIns="68569" rIns="68569" bIns="68569" anchor="ctr" anchorCtr="0"/>
            <a:lstStyle/>
            <a:p>
              <a:pPr algn="ctr">
                <a:lnSpc>
                  <a:spcPct val="115000"/>
                </a:lnSpc>
              </a:pPr>
              <a:r>
                <a:rPr lang="es-CL" sz="15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Movilización</a:t>
              </a:r>
              <a:endParaRPr lang="es-CO" sz="1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  <p:sp>
          <p:nvSpPr>
            <p:cNvPr id="7" name="3 Rectángulo">
              <a:extLst>
                <a:ext uri="{FF2B5EF4-FFF2-40B4-BE49-F238E27FC236}">
                  <a16:creationId xmlns:a16="http://schemas.microsoft.com/office/drawing/2014/main" id="{3DABB310-CF9D-44C4-97BD-DCE7B03AA764}"/>
                </a:ext>
              </a:extLst>
            </p:cNvPr>
            <p:cNvSpPr/>
            <p:nvPr/>
          </p:nvSpPr>
          <p:spPr>
            <a:xfrm>
              <a:off x="4800599" y="3771706"/>
              <a:ext cx="1463145" cy="467096"/>
            </a:xfrm>
            <a:prstGeom prst="rect">
              <a:avLst/>
            </a:prstGeom>
            <a:solidFill>
              <a:srgbClr val="002060"/>
            </a:solidFill>
            <a:ln w="9525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68569" tIns="68569" rIns="68569" bIns="68569" anchor="ctr" anchorCtr="0"/>
            <a:lstStyle/>
            <a:p>
              <a:pPr algn="ctr">
                <a:lnSpc>
                  <a:spcPct val="115000"/>
                </a:lnSpc>
              </a:pPr>
              <a:r>
                <a:rPr lang="es-CL" sz="15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Operaciones</a:t>
              </a:r>
              <a:endParaRPr lang="es-CO" sz="1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  <p:sp>
          <p:nvSpPr>
            <p:cNvPr id="8" name="5 Rectángulo">
              <a:extLst>
                <a:ext uri="{FF2B5EF4-FFF2-40B4-BE49-F238E27FC236}">
                  <a16:creationId xmlns:a16="http://schemas.microsoft.com/office/drawing/2014/main" id="{3F0674B9-A551-4D07-A785-F0E50996BDB4}"/>
                </a:ext>
              </a:extLst>
            </p:cNvPr>
            <p:cNvSpPr/>
            <p:nvPr/>
          </p:nvSpPr>
          <p:spPr>
            <a:xfrm>
              <a:off x="1776524" y="3771587"/>
              <a:ext cx="1838251" cy="467352"/>
            </a:xfrm>
            <a:prstGeom prst="rect">
              <a:avLst/>
            </a:prstGeom>
            <a:solidFill>
              <a:srgbClr val="002060"/>
            </a:solidFill>
            <a:ln w="9525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68569" tIns="68569" rIns="68569" bIns="68569" anchor="ctr" anchorCtr="0"/>
            <a:lstStyle/>
            <a:p>
              <a:pPr algn="ctr">
                <a:lnSpc>
                  <a:spcPct val="115000"/>
                </a:lnSpc>
              </a:pPr>
              <a:r>
                <a:rPr lang="es-CL" sz="15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Desmovilización</a:t>
              </a:r>
              <a:endParaRPr lang="es-CO" sz="1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  <p:sp>
          <p:nvSpPr>
            <p:cNvPr id="9" name="6 Rectángulo">
              <a:extLst>
                <a:ext uri="{FF2B5EF4-FFF2-40B4-BE49-F238E27FC236}">
                  <a16:creationId xmlns:a16="http://schemas.microsoft.com/office/drawing/2014/main" id="{6DC9773C-D421-420A-96F5-4D0BF899AA9A}"/>
                </a:ext>
              </a:extLst>
            </p:cNvPr>
            <p:cNvSpPr/>
            <p:nvPr/>
          </p:nvSpPr>
          <p:spPr>
            <a:xfrm>
              <a:off x="1728825" y="2190750"/>
              <a:ext cx="1371600" cy="409500"/>
            </a:xfrm>
            <a:prstGeom prst="rect">
              <a:avLst/>
            </a:prstGeom>
            <a:solidFill>
              <a:srgbClr val="002060"/>
            </a:solidFill>
            <a:ln w="9525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68569" tIns="68569" rIns="68569" bIns="68569" anchor="ctr" anchorCtr="0"/>
            <a:lstStyle/>
            <a:p>
              <a:pPr algn="ctr">
                <a:lnSpc>
                  <a:spcPct val="115000"/>
                </a:lnSpc>
              </a:pPr>
              <a:r>
                <a:rPr lang="es-CL" sz="1500" b="1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Post-misión</a:t>
              </a:r>
              <a:endParaRPr lang="es-CO" sz="1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  <p:sp>
          <p:nvSpPr>
            <p:cNvPr id="11" name="8 Flecha derecha">
              <a:extLst>
                <a:ext uri="{FF2B5EF4-FFF2-40B4-BE49-F238E27FC236}">
                  <a16:creationId xmlns:a16="http://schemas.microsoft.com/office/drawing/2014/main" id="{A934F95C-F546-42F3-AFD7-1ECEA161D2CD}"/>
                </a:ext>
              </a:extLst>
            </p:cNvPr>
            <p:cNvSpPr/>
            <p:nvPr/>
          </p:nvSpPr>
          <p:spPr>
            <a:xfrm rot="19513172">
              <a:off x="2866284" y="1154712"/>
              <a:ext cx="445976" cy="618238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68569" tIns="68569" rIns="68569" bIns="68569" anchor="ctr" anchorCtr="0"/>
            <a:lstStyle/>
            <a:p>
              <a:pPr>
                <a:lnSpc>
                  <a:spcPct val="115000"/>
                </a:lnSpc>
              </a:pPr>
              <a:r>
                <a:rPr lang="es-CL" sz="825" dirty="0">
                  <a:solidFill>
                    <a:srgbClr val="000000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 </a:t>
              </a:r>
              <a:endParaRPr lang="es-CO" sz="825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2" name="9 Rectángulo">
              <a:extLst>
                <a:ext uri="{FF2B5EF4-FFF2-40B4-BE49-F238E27FC236}">
                  <a16:creationId xmlns:a16="http://schemas.microsoft.com/office/drawing/2014/main" id="{D9760AC7-3463-481F-B083-99B85CB39F28}"/>
                </a:ext>
              </a:extLst>
            </p:cNvPr>
            <p:cNvSpPr/>
            <p:nvPr/>
          </p:nvSpPr>
          <p:spPr>
            <a:xfrm>
              <a:off x="3276600" y="1066785"/>
              <a:ext cx="1371600" cy="471424"/>
            </a:xfrm>
            <a:prstGeom prst="rect">
              <a:avLst/>
            </a:prstGeom>
            <a:solidFill>
              <a:srgbClr val="002060"/>
            </a:solidFill>
            <a:ln w="9525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68569" tIns="68569" rIns="68569" bIns="68569" anchor="ctr" anchorCtr="0"/>
            <a:lstStyle/>
            <a:p>
              <a:pPr algn="ctr">
                <a:lnSpc>
                  <a:spcPct val="115000"/>
                </a:lnSpc>
              </a:pPr>
              <a:r>
                <a:rPr lang="es-CL" sz="15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ea typeface="Arial" panose="020B0604020202020204" pitchFamily="34" charset="0"/>
                </a:rPr>
                <a:t>Preparación</a:t>
              </a:r>
              <a:endParaRPr lang="es-CO" sz="15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3" name="10 Rectángulo">
              <a:extLst>
                <a:ext uri="{FF2B5EF4-FFF2-40B4-BE49-F238E27FC236}">
                  <a16:creationId xmlns:a16="http://schemas.microsoft.com/office/drawing/2014/main" id="{B1C85D41-30C4-4451-8E98-DE8C992D0EB8}"/>
                </a:ext>
              </a:extLst>
            </p:cNvPr>
            <p:cNvSpPr/>
            <p:nvPr/>
          </p:nvSpPr>
          <p:spPr>
            <a:xfrm>
              <a:off x="6400800" y="693499"/>
              <a:ext cx="1371600" cy="477928"/>
            </a:xfrm>
            <a:prstGeom prst="rect">
              <a:avLst/>
            </a:prstGeom>
            <a:solidFill>
              <a:srgbClr val="002060"/>
            </a:solidFill>
            <a:ln w="9525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68569" tIns="68569" rIns="68569" bIns="68569" anchor="ctr" anchorCtr="0"/>
            <a:lstStyle/>
            <a:p>
              <a:pPr algn="ctr">
                <a:lnSpc>
                  <a:spcPct val="115000"/>
                </a:lnSpc>
              </a:pPr>
              <a:r>
                <a:rPr lang="es-CL" sz="15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Monitoreo</a:t>
              </a:r>
              <a:endParaRPr lang="es-CO" sz="1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  <p:sp>
          <p:nvSpPr>
            <p:cNvPr id="14" name="11 Rectángulo">
              <a:extLst>
                <a:ext uri="{FF2B5EF4-FFF2-40B4-BE49-F238E27FC236}">
                  <a16:creationId xmlns:a16="http://schemas.microsoft.com/office/drawing/2014/main" id="{12BB8495-8F35-4602-AA6B-1A475F3D1956}"/>
                </a:ext>
              </a:extLst>
            </p:cNvPr>
            <p:cNvSpPr/>
            <p:nvPr/>
          </p:nvSpPr>
          <p:spPr>
            <a:xfrm>
              <a:off x="6381000" y="1771470"/>
              <a:ext cx="1371600" cy="409500"/>
            </a:xfrm>
            <a:prstGeom prst="rect">
              <a:avLst/>
            </a:prstGeom>
            <a:solidFill>
              <a:srgbClr val="002060"/>
            </a:solidFill>
            <a:ln w="9525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lIns="68569" tIns="68569" rIns="68569" bIns="68569" anchor="ctr" anchorCtr="0"/>
            <a:lstStyle/>
            <a:p>
              <a:pPr algn="ctr">
                <a:lnSpc>
                  <a:spcPct val="115000"/>
                </a:lnSpc>
              </a:pPr>
              <a:r>
                <a:rPr lang="es-CL" sz="15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</a:rPr>
                <a:t>Alerta</a:t>
              </a:r>
              <a:endParaRPr lang="es-CO" sz="15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endParaRPr>
            </a:p>
          </p:txBody>
        </p:sp>
        <p:cxnSp>
          <p:nvCxnSpPr>
            <p:cNvPr id="15" name="12 Conector curvado">
              <a:extLst>
                <a:ext uri="{FF2B5EF4-FFF2-40B4-BE49-F238E27FC236}">
                  <a16:creationId xmlns:a16="http://schemas.microsoft.com/office/drawing/2014/main" id="{9447E25C-A48C-41DA-95FF-EA46A7AE4BAF}"/>
                </a:ext>
              </a:extLst>
            </p:cNvPr>
            <p:cNvCxnSpPr/>
            <p:nvPr/>
          </p:nvCxnSpPr>
          <p:spPr>
            <a:xfrm rot="-5400000">
              <a:off x="5488812" y="708737"/>
              <a:ext cx="722400" cy="1101300"/>
            </a:xfrm>
            <a:prstGeom prst="curvedConnector2">
              <a:avLst/>
            </a:prstGeom>
            <a:noFill/>
            <a:ln w="76200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lg" len="lg"/>
              <a:tailEnd type="triangle" w="lg" len="lg"/>
            </a:ln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6" name="13 Conector curvado">
              <a:extLst>
                <a:ext uri="{FF2B5EF4-FFF2-40B4-BE49-F238E27FC236}">
                  <a16:creationId xmlns:a16="http://schemas.microsoft.com/office/drawing/2014/main" id="{602F3A97-05C9-4AC7-8CFF-9680F3A0EA49}"/>
                </a:ext>
              </a:extLst>
            </p:cNvPr>
            <p:cNvCxnSpPr/>
            <p:nvPr/>
          </p:nvCxnSpPr>
          <p:spPr>
            <a:xfrm flipH="1">
              <a:off x="3962400" y="898250"/>
              <a:ext cx="3810000" cy="168600"/>
            </a:xfrm>
            <a:prstGeom prst="curvedConnector4">
              <a:avLst>
                <a:gd name="adj1" fmla="val -6250"/>
                <a:gd name="adj2" fmla="val -262678"/>
              </a:avLst>
            </a:prstGeom>
            <a:noFill/>
            <a:ln w="76200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lg" len="lg"/>
              <a:tailEnd type="triangle" w="lg" len="lg"/>
            </a:ln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7" name="14 Conector curvado">
              <a:extLst>
                <a:ext uri="{FF2B5EF4-FFF2-40B4-BE49-F238E27FC236}">
                  <a16:creationId xmlns:a16="http://schemas.microsoft.com/office/drawing/2014/main" id="{2ED4DA88-E77B-4A23-9ECA-9E606661B620}"/>
                </a:ext>
              </a:extLst>
            </p:cNvPr>
            <p:cNvCxnSpPr/>
            <p:nvPr/>
          </p:nvCxnSpPr>
          <p:spPr>
            <a:xfrm flipH="1">
              <a:off x="5638800" y="2027062"/>
              <a:ext cx="742200" cy="344700"/>
            </a:xfrm>
            <a:prstGeom prst="curvedConnector2">
              <a:avLst/>
            </a:prstGeom>
            <a:noFill/>
            <a:ln w="76200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lg" len="lg"/>
              <a:tailEnd type="triangle" w="lg" len="lg"/>
            </a:ln>
            <a:scene3d>
              <a:camera prst="orthographicFront"/>
              <a:lightRig rig="threePt" dir="t"/>
            </a:scene3d>
            <a:sp3d>
              <a:bevelT/>
            </a:sp3d>
          </p:spPr>
        </p:cxnSp>
        <p:cxnSp>
          <p:nvCxnSpPr>
            <p:cNvPr id="18" name="15 Conector recto de flecha">
              <a:extLst>
                <a:ext uri="{FF2B5EF4-FFF2-40B4-BE49-F238E27FC236}">
                  <a16:creationId xmlns:a16="http://schemas.microsoft.com/office/drawing/2014/main" id="{E3390CC6-49E2-4756-9E10-F134149C0F6F}"/>
                </a:ext>
              </a:extLst>
            </p:cNvPr>
            <p:cNvCxnSpPr/>
            <p:nvPr/>
          </p:nvCxnSpPr>
          <p:spPr>
            <a:xfrm flipH="1">
              <a:off x="7076894" y="1142726"/>
              <a:ext cx="19800" cy="643324"/>
            </a:xfrm>
            <a:prstGeom prst="straightConnector1">
              <a:avLst/>
            </a:prstGeom>
            <a:noFill/>
            <a:ln w="76200" cap="flat" cmpd="sng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lg" len="lg"/>
              <a:tailEnd type="triangle" w="lg" len="lg"/>
            </a:ln>
            <a:scene3d>
              <a:camera prst="orthographicFront"/>
              <a:lightRig rig="threePt" dir="t"/>
            </a:scene3d>
            <a:sp3d>
              <a:bevelT/>
            </a:sp3d>
          </p:spPr>
        </p:cxn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id="{00D814C8-81B6-4D97-8E88-3534762A3357}"/>
              </a:ext>
            </a:extLst>
          </p:cNvPr>
          <p:cNvSpPr txBox="1">
            <a:spLocks/>
          </p:cNvSpPr>
          <p:nvPr/>
        </p:nvSpPr>
        <p:spPr>
          <a:xfrm>
            <a:off x="2898645" y="469011"/>
            <a:ext cx="7051223" cy="2693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Ciclo de Respuesta USAR SNGRD</a:t>
            </a:r>
          </a:p>
        </p:txBody>
      </p:sp>
    </p:spTree>
    <p:extLst>
      <p:ext uri="{BB962C8B-B14F-4D97-AF65-F5344CB8AC3E}">
        <p14:creationId xmlns:p14="http://schemas.microsoft.com/office/powerpoint/2010/main" val="55339862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52471" y="290817"/>
            <a:ext cx="7791529" cy="33888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E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Marco de Respuesta USAR del SNGRD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11 Elipse"/>
          <p:cNvSpPr/>
          <p:nvPr/>
        </p:nvSpPr>
        <p:spPr>
          <a:xfrm>
            <a:off x="681934" y="5301208"/>
            <a:ext cx="1763331" cy="77389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LIVIANO</a:t>
            </a:r>
          </a:p>
        </p:txBody>
      </p:sp>
      <p:sp>
        <p:nvSpPr>
          <p:cNvPr id="5" name="15 Elipse"/>
          <p:cNvSpPr/>
          <p:nvPr/>
        </p:nvSpPr>
        <p:spPr>
          <a:xfrm>
            <a:off x="3509913" y="5297914"/>
            <a:ext cx="1885599" cy="7440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MEDIANO</a:t>
            </a:r>
          </a:p>
        </p:txBody>
      </p:sp>
      <p:sp>
        <p:nvSpPr>
          <p:cNvPr id="6" name="16 Elipse"/>
          <p:cNvSpPr/>
          <p:nvPr/>
        </p:nvSpPr>
        <p:spPr>
          <a:xfrm>
            <a:off x="6898357" y="5338653"/>
            <a:ext cx="1900012" cy="77389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PESADO</a:t>
            </a:r>
          </a:p>
        </p:txBody>
      </p:sp>
      <p:sp>
        <p:nvSpPr>
          <p:cNvPr id="8" name="3 Rectángulo"/>
          <p:cNvSpPr/>
          <p:nvPr/>
        </p:nvSpPr>
        <p:spPr>
          <a:xfrm>
            <a:off x="3360156" y="909809"/>
            <a:ext cx="2389865" cy="74136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Comité Nacional de Manejo de Desastres</a:t>
            </a:r>
          </a:p>
        </p:txBody>
      </p:sp>
      <p:sp>
        <p:nvSpPr>
          <p:cNvPr id="9" name="5 Rectángulo"/>
          <p:cNvSpPr/>
          <p:nvPr/>
        </p:nvSpPr>
        <p:spPr>
          <a:xfrm>
            <a:off x="1511659" y="3569721"/>
            <a:ext cx="2160240" cy="7920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COE Municipal</a:t>
            </a:r>
            <a:endParaRPr kumimoji="0" lang="es-CO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RESPUESTA LOCAL </a:t>
            </a:r>
          </a:p>
        </p:txBody>
      </p:sp>
      <p:sp>
        <p:nvSpPr>
          <p:cNvPr id="10" name="6 Rectángulo"/>
          <p:cNvSpPr/>
          <p:nvPr/>
        </p:nvSpPr>
        <p:spPr>
          <a:xfrm>
            <a:off x="3474969" y="2273577"/>
            <a:ext cx="2160240" cy="7920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SALA CRISIS UNGRD</a:t>
            </a:r>
          </a:p>
        </p:txBody>
      </p:sp>
      <p:sp>
        <p:nvSpPr>
          <p:cNvPr id="11" name="7 Rectángulo"/>
          <p:cNvSpPr/>
          <p:nvPr/>
        </p:nvSpPr>
        <p:spPr>
          <a:xfrm>
            <a:off x="5599910" y="3510014"/>
            <a:ext cx="2160240" cy="7920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COE D/</a:t>
            </a:r>
            <a:r>
              <a:rPr kumimoji="0" lang="es-CO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ptal</a:t>
            </a:r>
            <a:endParaRPr kumimoji="0" lang="es-CO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RESPUESTA LOCAL</a:t>
            </a:r>
            <a:r>
              <a:rPr kumimoji="0" lang="es-CO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12" name="8 Rectángulo"/>
          <p:cNvSpPr/>
          <p:nvPr/>
        </p:nvSpPr>
        <p:spPr>
          <a:xfrm>
            <a:off x="7128283" y="2370728"/>
            <a:ext cx="1440160" cy="5977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UCC</a:t>
            </a:r>
          </a:p>
        </p:txBody>
      </p:sp>
      <p:sp>
        <p:nvSpPr>
          <p:cNvPr id="13" name="10 Rectángulo"/>
          <p:cNvSpPr/>
          <p:nvPr/>
        </p:nvSpPr>
        <p:spPr>
          <a:xfrm>
            <a:off x="536242" y="2370730"/>
            <a:ext cx="1440160" cy="5977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PNBRU</a:t>
            </a:r>
          </a:p>
        </p:txBody>
      </p:sp>
      <p:cxnSp>
        <p:nvCxnSpPr>
          <p:cNvPr id="14" name="65 Conector angular"/>
          <p:cNvCxnSpPr/>
          <p:nvPr/>
        </p:nvCxnSpPr>
        <p:spPr>
          <a:xfrm rot="10800000" flipV="1">
            <a:off x="1976402" y="2671224"/>
            <a:ext cx="1493074" cy="2"/>
          </a:xfrm>
          <a:prstGeom prst="bentConnector3">
            <a:avLst/>
          </a:prstGeom>
          <a:ln w="25400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80 Rectángulo"/>
          <p:cNvSpPr/>
          <p:nvPr/>
        </p:nvSpPr>
        <p:spPr>
          <a:xfrm>
            <a:off x="7128283" y="1337473"/>
            <a:ext cx="1440160" cy="5977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itchFamily="34" charset="0"/>
                <a:ea typeface="+mn-ea"/>
                <a:cs typeface="+mn-cs"/>
              </a:rPr>
              <a:t>RDC</a:t>
            </a:r>
          </a:p>
        </p:txBody>
      </p:sp>
      <p:cxnSp>
        <p:nvCxnSpPr>
          <p:cNvPr id="16" name="52 Conector angular"/>
          <p:cNvCxnSpPr>
            <a:stCxn id="10" idx="2"/>
            <a:endCxn id="9" idx="0"/>
          </p:cNvCxnSpPr>
          <p:nvPr/>
        </p:nvCxnSpPr>
        <p:spPr>
          <a:xfrm rot="5400000">
            <a:off x="3321406" y="2336038"/>
            <a:ext cx="504056" cy="1963310"/>
          </a:xfrm>
          <a:prstGeom prst="bentConnector3">
            <a:avLst>
              <a:gd name="adj1" fmla="val 50000"/>
            </a:avLst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54 Conector angular"/>
          <p:cNvCxnSpPr>
            <a:stCxn id="10" idx="2"/>
            <a:endCxn id="11" idx="0"/>
          </p:cNvCxnSpPr>
          <p:nvPr/>
        </p:nvCxnSpPr>
        <p:spPr>
          <a:xfrm rot="16200000" flipH="1">
            <a:off x="5395385" y="2225368"/>
            <a:ext cx="444349" cy="2124941"/>
          </a:xfrm>
          <a:prstGeom prst="bentConnector3">
            <a:avLst>
              <a:gd name="adj1" fmla="val 56113"/>
            </a:avLst>
          </a:prstGeom>
          <a:ln w="254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59 Conector angular"/>
          <p:cNvCxnSpPr>
            <a:stCxn id="13" idx="2"/>
          </p:cNvCxnSpPr>
          <p:nvPr/>
        </p:nvCxnSpPr>
        <p:spPr>
          <a:xfrm rot="5400000">
            <a:off x="-219780" y="4011899"/>
            <a:ext cx="2519491" cy="432715"/>
          </a:xfrm>
          <a:prstGeom prst="bentConnector3">
            <a:avLst>
              <a:gd name="adj1" fmla="val 50000"/>
            </a:avLst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61 Conector angular"/>
          <p:cNvCxnSpPr/>
          <p:nvPr/>
        </p:nvCxnSpPr>
        <p:spPr>
          <a:xfrm rot="16200000" flipH="1">
            <a:off x="1148960" y="3079075"/>
            <a:ext cx="2505378" cy="2305878"/>
          </a:xfrm>
          <a:prstGeom prst="bentConnector3">
            <a:avLst>
              <a:gd name="adj1" fmla="val 80855"/>
            </a:avLst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18 Conector angular"/>
          <p:cNvCxnSpPr/>
          <p:nvPr/>
        </p:nvCxnSpPr>
        <p:spPr>
          <a:xfrm rot="5400000">
            <a:off x="1637674" y="4311098"/>
            <a:ext cx="936104" cy="1044116"/>
          </a:xfrm>
          <a:prstGeom prst="bentConnector3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3087 Conector angular"/>
          <p:cNvCxnSpPr/>
          <p:nvPr/>
        </p:nvCxnSpPr>
        <p:spPr>
          <a:xfrm rot="5400000">
            <a:off x="5355335" y="3020743"/>
            <a:ext cx="2577972" cy="2480097"/>
          </a:xfrm>
          <a:prstGeom prst="bentConnector3">
            <a:avLst>
              <a:gd name="adj1" fmla="val 79500"/>
            </a:avLst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3084 Conector angular"/>
          <p:cNvCxnSpPr/>
          <p:nvPr/>
        </p:nvCxnSpPr>
        <p:spPr>
          <a:xfrm rot="16200000" flipH="1">
            <a:off x="7005122" y="3867333"/>
            <a:ext cx="2508675" cy="732659"/>
          </a:xfrm>
          <a:prstGeom prst="bentConnector3">
            <a:avLst>
              <a:gd name="adj1" fmla="val 81382"/>
            </a:avLst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50 Conector angular"/>
          <p:cNvCxnSpPr/>
          <p:nvPr/>
        </p:nvCxnSpPr>
        <p:spPr>
          <a:xfrm flipV="1">
            <a:off x="5671214" y="1639658"/>
            <a:ext cx="1472520" cy="1033258"/>
          </a:xfrm>
          <a:prstGeom prst="bentConnector3">
            <a:avLst/>
          </a:prstGeom>
          <a:ln w="25400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3097 Conector angular"/>
          <p:cNvCxnSpPr/>
          <p:nvPr/>
        </p:nvCxnSpPr>
        <p:spPr>
          <a:xfrm rot="10800000" flipV="1">
            <a:off x="5650660" y="2674517"/>
            <a:ext cx="1493074" cy="2"/>
          </a:xfrm>
          <a:prstGeom prst="bentConnector3">
            <a:avLst/>
          </a:prstGeom>
          <a:ln w="25400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18 Conector angular"/>
          <p:cNvCxnSpPr/>
          <p:nvPr/>
        </p:nvCxnSpPr>
        <p:spPr>
          <a:xfrm rot="10800000" flipV="1">
            <a:off x="4452714" y="4829861"/>
            <a:ext cx="2007447" cy="457603"/>
          </a:xfrm>
          <a:prstGeom prst="bentConnector2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20 Conector angular"/>
          <p:cNvCxnSpPr/>
          <p:nvPr/>
        </p:nvCxnSpPr>
        <p:spPr>
          <a:xfrm rot="5400000">
            <a:off x="3559787" y="2349686"/>
            <a:ext cx="936104" cy="4960351"/>
          </a:xfrm>
          <a:prstGeom prst="bentConnector3">
            <a:avLst>
              <a:gd name="adj1" fmla="val 48066"/>
            </a:avLst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cto de flecha 60"/>
          <p:cNvCxnSpPr>
            <a:endCxn id="10" idx="0"/>
          </p:cNvCxnSpPr>
          <p:nvPr/>
        </p:nvCxnSpPr>
        <p:spPr>
          <a:xfrm flipH="1">
            <a:off x="4555089" y="1713356"/>
            <a:ext cx="1196" cy="5602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382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4180" y="346368"/>
            <a:ext cx="6768753" cy="2880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Términos Globales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2951818" y="977488"/>
            <a:ext cx="59406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CO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National</a:t>
            </a:r>
            <a:r>
              <a:rPr lang="es-C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s-CO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Acreditation</a:t>
            </a:r>
            <a:r>
              <a:rPr lang="es-C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s-CO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Process</a:t>
            </a:r>
            <a:endParaRPr lang="es-C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ü"/>
            </a:pPr>
            <a:endParaRPr lang="es-CO" sz="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C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Proceso Nacional de Acreditación</a:t>
            </a:r>
            <a:r>
              <a:rPr lang="es-ES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 </a:t>
            </a:r>
            <a:endParaRPr lang="es-CO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6" name="Imagen 5" descr="Imagen que contiene parada, firmar, dibujo, estacionado&#10;&#10;Descripción generada automáticamente">
            <a:extLst>
              <a:ext uri="{FF2B5EF4-FFF2-40B4-BE49-F238E27FC236}">
                <a16:creationId xmlns:a16="http://schemas.microsoft.com/office/drawing/2014/main" id="{FEE71408-E790-402F-83DC-1476081D6F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98" y="5983384"/>
            <a:ext cx="3073034" cy="679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0FA200F5-C84F-4975-AFCF-2D478BDDC3FD}"/>
              </a:ext>
            </a:extLst>
          </p:cNvPr>
          <p:cNvSpPr/>
          <p:nvPr/>
        </p:nvSpPr>
        <p:spPr>
          <a:xfrm>
            <a:off x="351032" y="945944"/>
            <a:ext cx="1800200" cy="954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NAP</a:t>
            </a:r>
          </a:p>
        </p:txBody>
      </p:sp>
      <p:sp>
        <p:nvSpPr>
          <p:cNvPr id="8" name="1 Rectángulo">
            <a:extLst>
              <a:ext uri="{FF2B5EF4-FFF2-40B4-BE49-F238E27FC236}">
                <a16:creationId xmlns:a16="http://schemas.microsoft.com/office/drawing/2014/main" id="{5EC5B4AE-2733-4ED2-93EA-348B958F8614}"/>
              </a:ext>
            </a:extLst>
          </p:cNvPr>
          <p:cNvSpPr/>
          <p:nvPr/>
        </p:nvSpPr>
        <p:spPr>
          <a:xfrm>
            <a:off x="1953816" y="2513091"/>
            <a:ext cx="695911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n-US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INSARAG Recognition to the National Accreditation Process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endParaRPr lang="en-US" sz="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CO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Reconocimiento INSARAG al Proceso Nacional de Acreditación</a:t>
            </a:r>
            <a:r>
              <a:rPr lang="es-ES" sz="22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 </a:t>
            </a:r>
            <a:endParaRPr lang="es-CO" sz="2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D52C45AE-7FB6-454D-BC39-358F36DA84CA}"/>
              </a:ext>
            </a:extLst>
          </p:cNvPr>
          <p:cNvSpPr/>
          <p:nvPr/>
        </p:nvSpPr>
        <p:spPr>
          <a:xfrm>
            <a:off x="94299" y="2730501"/>
            <a:ext cx="1800200" cy="954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4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IRNAP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D5813BB3-AE5D-4316-918F-4B76A86E0312}"/>
              </a:ext>
            </a:extLst>
          </p:cNvPr>
          <p:cNvSpPr/>
          <p:nvPr/>
        </p:nvSpPr>
        <p:spPr>
          <a:xfrm>
            <a:off x="353736" y="4480896"/>
            <a:ext cx="1800200" cy="954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6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IEC</a:t>
            </a:r>
          </a:p>
        </p:txBody>
      </p:sp>
      <p:sp>
        <p:nvSpPr>
          <p:cNvPr id="11" name="1 Rectángulo">
            <a:extLst>
              <a:ext uri="{FF2B5EF4-FFF2-40B4-BE49-F238E27FC236}">
                <a16:creationId xmlns:a16="http://schemas.microsoft.com/office/drawing/2014/main" id="{21ABF624-9E17-4188-9539-E1DFCFAA9571}"/>
              </a:ext>
            </a:extLst>
          </p:cNvPr>
          <p:cNvSpPr/>
          <p:nvPr/>
        </p:nvSpPr>
        <p:spPr>
          <a:xfrm>
            <a:off x="2972271" y="4480895"/>
            <a:ext cx="59406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C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INSARAG </a:t>
            </a:r>
            <a:r>
              <a:rPr lang="es-CO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External</a:t>
            </a:r>
            <a:r>
              <a:rPr lang="es-C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es-CO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Classification</a:t>
            </a:r>
            <a:endParaRPr lang="es-CO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just"/>
            <a:endParaRPr lang="es-CO" sz="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CO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Clasificación Externa de INSARAG</a:t>
            </a:r>
            <a:r>
              <a:rPr lang="es-ES" sz="28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 </a:t>
            </a:r>
            <a:endParaRPr lang="es-CO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78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/>
      <p:bldP spid="9" grpId="0" animBg="1"/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23728" y="332656"/>
            <a:ext cx="6768753" cy="28803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Objetivo del NAP Colombia</a:t>
            </a:r>
          </a:p>
        </p:txBody>
      </p:sp>
      <p:sp>
        <p:nvSpPr>
          <p:cNvPr id="2" name="1 Rectángulo"/>
          <p:cNvSpPr/>
          <p:nvPr/>
        </p:nvSpPr>
        <p:spPr>
          <a:xfrm>
            <a:off x="323528" y="1040009"/>
            <a:ext cx="8424936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Proveer al </a:t>
            </a:r>
            <a:r>
              <a:rPr lang="es-CO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Sistema Nacional de Gestión del Riesgo de Desastres</a:t>
            </a:r>
            <a:r>
              <a:rPr lang="es-CO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de un </a:t>
            </a:r>
            <a:r>
              <a:rPr lang="es-CO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mecanismo</a:t>
            </a:r>
            <a:r>
              <a:rPr lang="es-CO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que le permita a las entidades operativas, mediante el </a:t>
            </a:r>
            <a:r>
              <a:rPr lang="es-CO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cumplimiento de estándares nacionales</a:t>
            </a:r>
            <a:r>
              <a:rPr lang="es-CO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, alcanzar la acreditación como </a:t>
            </a:r>
            <a:r>
              <a:rPr lang="es-CO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Equipo Nacional de Búsqueda y Rescate Urbano USAR </a:t>
            </a:r>
            <a:r>
              <a:rPr lang="es-CO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 acuerdo con su nivel de intervención, alineado con la Metodología del Grupo Asesor de Búsqueda y Rescate de Naciones Unidas - INSARAG, buscando la </a:t>
            </a:r>
            <a:r>
              <a:rPr lang="es-CO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eficiencia, eficacia y oportunidad </a:t>
            </a:r>
            <a:r>
              <a:rPr lang="es-CO" sz="31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de la respuesta en el </a:t>
            </a:r>
            <a:r>
              <a:rPr lang="es-CO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ámbito nacional</a:t>
            </a:r>
            <a:r>
              <a:rPr lang="es-CO" sz="31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.</a:t>
            </a:r>
          </a:p>
          <a:p>
            <a:pPr fontAlgn="base"/>
            <a:r>
              <a:rPr lang="es-ES" sz="31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 </a:t>
            </a:r>
            <a:endParaRPr lang="es-CO" sz="31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438593"/>
      </p:ext>
    </p:extLst>
  </p:cSld>
  <p:clrMapOvr>
    <a:masterClrMapping/>
  </p:clrMapOvr>
</p:sld>
</file>

<file path=ppt/theme/theme1.xml><?xml version="1.0" encoding="utf-8"?>
<a:theme xmlns:a="http://schemas.openxmlformats.org/drawingml/2006/main" name="UNGRD 201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3748</TotalTime>
  <Words>921</Words>
  <Application>Microsoft Office PowerPoint</Application>
  <PresentationFormat>Presentación en pantalla (4:3)</PresentationFormat>
  <Paragraphs>214</Paragraphs>
  <Slides>21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Arial Narrow</vt:lpstr>
      <vt:lpstr>Calibri</vt:lpstr>
      <vt:lpstr>Times New Roman</vt:lpstr>
      <vt:lpstr>Wingdings</vt:lpstr>
      <vt:lpstr>UNGRD 2019</vt:lpstr>
      <vt:lpstr>Presentación de PowerPoint</vt:lpstr>
      <vt:lpstr>Equipo US&amp;R</vt:lpstr>
      <vt:lpstr>Presentación de PowerPoint</vt:lpstr>
      <vt:lpstr>Niveles de Respuesta USAR SNGRD </vt:lpstr>
      <vt:lpstr>Niveles de Emergencia - ENRE </vt:lpstr>
      <vt:lpstr>Presentación de PowerPoint</vt:lpstr>
      <vt:lpstr>Marco de Respuesta USAR del SNGRD</vt:lpstr>
      <vt:lpstr>Términos Globales</vt:lpstr>
      <vt:lpstr>Objetivo del NAP Colombia</vt:lpstr>
      <vt:lpstr>Antecedentes</vt:lpstr>
      <vt:lpstr>Antecedentes</vt:lpstr>
      <vt:lpstr>Estándares</vt:lpstr>
      <vt:lpstr>Ruta Metodológica</vt:lpstr>
      <vt:lpstr>Presentación de PowerPoint</vt:lpstr>
      <vt:lpstr>Amenazas Naturales por Regiones</vt:lpstr>
      <vt:lpstr>Equipos Acreditados</vt:lpstr>
      <vt:lpstr>Equipos en Proceso de Acreditación 2022</vt:lpstr>
      <vt:lpstr>Proceso Reconocido por INSARAG</vt:lpstr>
      <vt:lpstr>Componentes de PNBRU</vt:lpstr>
      <vt:lpstr> Pagina Web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 Nacional de Búsqueda y Rescate Urbano USAR</dc:title>
  <dc:creator>Jose Perdomo</dc:creator>
  <cp:lastModifiedBy>Jose Antonio Perdomo</cp:lastModifiedBy>
  <cp:revision>146</cp:revision>
  <dcterms:created xsi:type="dcterms:W3CDTF">2016-05-25T22:27:11Z</dcterms:created>
  <dcterms:modified xsi:type="dcterms:W3CDTF">2022-06-23T01:50:51Z</dcterms:modified>
</cp:coreProperties>
</file>