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720" r:id="rId4"/>
    <p:sldId id="721" r:id="rId5"/>
    <p:sldId id="722" r:id="rId6"/>
    <p:sldId id="725" r:id="rId7"/>
    <p:sldId id="753" r:id="rId8"/>
    <p:sldId id="741" r:id="rId9"/>
    <p:sldId id="743" r:id="rId10"/>
    <p:sldId id="744" r:id="rId11"/>
    <p:sldId id="742" r:id="rId12"/>
    <p:sldId id="745" r:id="rId13"/>
    <p:sldId id="746" r:id="rId14"/>
    <p:sldId id="758" r:id="rId15"/>
    <p:sldId id="747" r:id="rId16"/>
    <p:sldId id="760" r:id="rId17"/>
    <p:sldId id="761" r:id="rId18"/>
    <p:sldId id="762" r:id="rId19"/>
    <p:sldId id="763" r:id="rId20"/>
    <p:sldId id="764" r:id="rId21"/>
    <p:sldId id="765" r:id="rId22"/>
    <p:sldId id="766" r:id="rId23"/>
    <p:sldId id="767" r:id="rId24"/>
    <p:sldId id="768" r:id="rId25"/>
    <p:sldId id="769" r:id="rId26"/>
    <p:sldId id="770" r:id="rId27"/>
    <p:sldId id="771" r:id="rId28"/>
    <p:sldId id="738" r:id="rId29"/>
    <p:sldId id="750" r:id="rId30"/>
    <p:sldId id="752" r:id="rId31"/>
    <p:sldId id="719" r:id="rId3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Molano, Sara" initials="RMS" lastIdx="18" clrIdx="0">
    <p:extLst>
      <p:ext uri="{19B8F6BF-5375-455C-9EA6-DF929625EA0E}">
        <p15:presenceInfo xmlns:p15="http://schemas.microsoft.com/office/powerpoint/2012/main" userId="S-1-5-21-1497825296-2059143019-9522986-229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01" autoAdjust="0"/>
  </p:normalViewPr>
  <p:slideViewPr>
    <p:cSldViewPr>
      <p:cViewPr varScale="1">
        <p:scale>
          <a:sx n="63" d="100"/>
          <a:sy n="63" d="100"/>
        </p:scale>
        <p:origin x="15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10315-E1A2-476F-A185-D0ADC3F9E441}"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s-CO"/>
        </a:p>
      </dgm:t>
    </dgm:pt>
    <dgm:pt modelId="{12800495-FD37-4CD6-B751-63D6E80A82B0}">
      <dgm:prSet/>
      <dgm:spPr/>
      <dgm:t>
        <a:bodyPr/>
        <a:lstStyle/>
        <a:p>
          <a:pPr rtl="0"/>
          <a:r>
            <a:rPr lang="es-CO" dirty="0"/>
            <a:t>Unidad Nacional de Gestión del Riesgo y Desastres </a:t>
          </a:r>
          <a:r>
            <a:rPr lang="es-CO" b="1" dirty="0"/>
            <a:t>(UNGRD)</a:t>
          </a:r>
          <a:endParaRPr lang="es-CO" dirty="0"/>
        </a:p>
      </dgm:t>
    </dgm:pt>
    <dgm:pt modelId="{467AF217-437C-4137-ACA1-F7D2FFFC117C}" type="parTrans" cxnId="{587DE39D-04C6-4E28-ADFC-AE3DBE817223}">
      <dgm:prSet/>
      <dgm:spPr/>
      <dgm:t>
        <a:bodyPr/>
        <a:lstStyle/>
        <a:p>
          <a:endParaRPr lang="es-CO"/>
        </a:p>
      </dgm:t>
    </dgm:pt>
    <dgm:pt modelId="{77B6CF95-1DB5-49FB-AA0C-751D482F1923}" type="sibTrans" cxnId="{587DE39D-04C6-4E28-ADFC-AE3DBE817223}">
      <dgm:prSet/>
      <dgm:spPr/>
      <dgm:t>
        <a:bodyPr/>
        <a:lstStyle/>
        <a:p>
          <a:endParaRPr lang="es-CO"/>
        </a:p>
      </dgm:t>
    </dgm:pt>
    <dgm:pt modelId="{EA16085E-5FC4-4EA1-B72D-7AD56E5E28EA}">
      <dgm:prSet/>
      <dgm:spPr/>
      <dgm:t>
        <a:bodyPr/>
        <a:lstStyle/>
        <a:p>
          <a:pPr rtl="0"/>
          <a:r>
            <a:rPr lang="es-CO"/>
            <a:t>Comando Nacional de Recuperación de Personal </a:t>
          </a:r>
          <a:r>
            <a:rPr lang="es-CO" b="1"/>
            <a:t>(CNRP)</a:t>
          </a:r>
          <a:endParaRPr lang="es-CO"/>
        </a:p>
      </dgm:t>
    </dgm:pt>
    <dgm:pt modelId="{11813527-A520-4B01-94AA-FDFD0379211B}" type="parTrans" cxnId="{7E28EC9E-E680-4AFF-B3DD-3B8D74296E0A}">
      <dgm:prSet/>
      <dgm:spPr/>
      <dgm:t>
        <a:bodyPr/>
        <a:lstStyle/>
        <a:p>
          <a:endParaRPr lang="es-CO"/>
        </a:p>
      </dgm:t>
    </dgm:pt>
    <dgm:pt modelId="{A3119398-0175-43DB-BB19-40288D991175}" type="sibTrans" cxnId="{7E28EC9E-E680-4AFF-B3DD-3B8D74296E0A}">
      <dgm:prSet/>
      <dgm:spPr/>
      <dgm:t>
        <a:bodyPr/>
        <a:lstStyle/>
        <a:p>
          <a:endParaRPr lang="es-CO"/>
        </a:p>
      </dgm:t>
    </dgm:pt>
    <dgm:pt modelId="{402E3304-E93A-4183-86C2-D7602AA89AC5}">
      <dgm:prSet/>
      <dgm:spPr/>
      <dgm:t>
        <a:bodyPr/>
        <a:lstStyle/>
        <a:p>
          <a:pPr rtl="0"/>
          <a:r>
            <a:rPr lang="es-CO" dirty="0"/>
            <a:t>Centro reguladores de Urgencia y emergencia </a:t>
          </a:r>
          <a:r>
            <a:rPr lang="es-CO" b="1" dirty="0"/>
            <a:t>(CRUE) </a:t>
          </a:r>
          <a:r>
            <a:rPr lang="es-CO" dirty="0"/>
            <a:t>del país. </a:t>
          </a:r>
        </a:p>
      </dgm:t>
    </dgm:pt>
    <dgm:pt modelId="{A3802E18-F80A-4288-8D67-B1888217D79E}" type="parTrans" cxnId="{236C3F93-5CB4-46CD-A950-D954411185F9}">
      <dgm:prSet/>
      <dgm:spPr/>
      <dgm:t>
        <a:bodyPr/>
        <a:lstStyle/>
        <a:p>
          <a:endParaRPr lang="es-CO"/>
        </a:p>
      </dgm:t>
    </dgm:pt>
    <dgm:pt modelId="{B6D5120C-77EE-4933-B8F7-17CAC4B326FA}" type="sibTrans" cxnId="{236C3F93-5CB4-46CD-A950-D954411185F9}">
      <dgm:prSet/>
      <dgm:spPr/>
      <dgm:t>
        <a:bodyPr/>
        <a:lstStyle/>
        <a:p>
          <a:endParaRPr lang="es-CO"/>
        </a:p>
      </dgm:t>
    </dgm:pt>
    <dgm:pt modelId="{DA5DAF17-7492-42FB-9B60-649CAAA8A089}">
      <dgm:prSet/>
      <dgm:spPr/>
      <dgm:t>
        <a:bodyPr/>
        <a:lstStyle/>
        <a:p>
          <a:pPr rtl="0"/>
          <a:r>
            <a:rPr lang="es-CO"/>
            <a:t>Emergencias y Desastres del Ministerio de Protección Social </a:t>
          </a:r>
          <a:r>
            <a:rPr lang="es-CO" b="1"/>
            <a:t>(MinSalud)</a:t>
          </a:r>
          <a:endParaRPr lang="es-CO"/>
        </a:p>
      </dgm:t>
    </dgm:pt>
    <dgm:pt modelId="{FEB8AA37-8297-44CF-AABB-00AB3FC65226}" type="parTrans" cxnId="{0578325D-806C-4501-B96D-1274E67DE8C2}">
      <dgm:prSet/>
      <dgm:spPr/>
      <dgm:t>
        <a:bodyPr/>
        <a:lstStyle/>
        <a:p>
          <a:endParaRPr lang="es-CO"/>
        </a:p>
      </dgm:t>
    </dgm:pt>
    <dgm:pt modelId="{1D078F04-255C-45A3-B6F5-6DA8BFBF6F84}" type="sibTrans" cxnId="{0578325D-806C-4501-B96D-1274E67DE8C2}">
      <dgm:prSet/>
      <dgm:spPr/>
      <dgm:t>
        <a:bodyPr/>
        <a:lstStyle/>
        <a:p>
          <a:endParaRPr lang="es-CO"/>
        </a:p>
      </dgm:t>
    </dgm:pt>
    <dgm:pt modelId="{7FE526D9-3013-4842-81B6-75767C14BDEF}" type="pres">
      <dgm:prSet presAssocID="{27F10315-E1A2-476F-A185-D0ADC3F9E441}" presName="Name0" presStyleCnt="0">
        <dgm:presLayoutVars>
          <dgm:dir/>
          <dgm:resizeHandles val="exact"/>
        </dgm:presLayoutVars>
      </dgm:prSet>
      <dgm:spPr/>
    </dgm:pt>
    <dgm:pt modelId="{A90AF74E-3338-4A19-ACBA-951F921FF8CB}" type="pres">
      <dgm:prSet presAssocID="{12800495-FD37-4CD6-B751-63D6E80A82B0}" presName="composite" presStyleCnt="0"/>
      <dgm:spPr/>
    </dgm:pt>
    <dgm:pt modelId="{809F2275-11AF-4A74-8FE1-CDD777D5202E}" type="pres">
      <dgm:prSet presAssocID="{12800495-FD37-4CD6-B751-63D6E80A82B0}" presName="rect1" presStyleLbl="trAlignAcc1" presStyleIdx="0" presStyleCnt="4">
        <dgm:presLayoutVars>
          <dgm:bulletEnabled val="1"/>
        </dgm:presLayoutVars>
      </dgm:prSet>
      <dgm:spPr/>
    </dgm:pt>
    <dgm:pt modelId="{0B9A49C1-3B74-4388-8BAE-8A4466377A6C}" type="pres">
      <dgm:prSet presAssocID="{12800495-FD37-4CD6-B751-63D6E80A82B0}" presName="rect2" presStyleLbl="fgImgPlace1" presStyleIdx="0" presStyleCnt="4"/>
      <dgm:spPr>
        <a:blipFill rotWithShape="1">
          <a:blip xmlns:r="http://schemas.openxmlformats.org/officeDocument/2006/relationships" r:embed="rId1"/>
          <a:stretch>
            <a:fillRect/>
          </a:stretch>
        </a:blipFill>
      </dgm:spPr>
    </dgm:pt>
    <dgm:pt modelId="{C3BEBA29-42A3-474D-8792-07BAC11E80D1}" type="pres">
      <dgm:prSet presAssocID="{77B6CF95-1DB5-49FB-AA0C-751D482F1923}" presName="sibTrans" presStyleCnt="0"/>
      <dgm:spPr/>
    </dgm:pt>
    <dgm:pt modelId="{823FF624-AFCB-430D-8FE5-990B2AFAF1AB}" type="pres">
      <dgm:prSet presAssocID="{EA16085E-5FC4-4EA1-B72D-7AD56E5E28EA}" presName="composite" presStyleCnt="0"/>
      <dgm:spPr/>
    </dgm:pt>
    <dgm:pt modelId="{AA9790FD-1649-4336-96CA-6E63465C1262}" type="pres">
      <dgm:prSet presAssocID="{EA16085E-5FC4-4EA1-B72D-7AD56E5E28EA}" presName="rect1" presStyleLbl="trAlignAcc1" presStyleIdx="1" presStyleCnt="4">
        <dgm:presLayoutVars>
          <dgm:bulletEnabled val="1"/>
        </dgm:presLayoutVars>
      </dgm:prSet>
      <dgm:spPr/>
    </dgm:pt>
    <dgm:pt modelId="{FA8C7583-C2CB-47DD-8D30-AE0C95061EC6}" type="pres">
      <dgm:prSet presAssocID="{EA16085E-5FC4-4EA1-B72D-7AD56E5E28EA}" presName="rect2" presStyleLbl="fgImgPlace1" presStyleIdx="1" presStyleCnt="4"/>
      <dgm:spPr>
        <a:blipFill rotWithShape="1">
          <a:blip xmlns:r="http://schemas.openxmlformats.org/officeDocument/2006/relationships" r:embed="rId2"/>
          <a:stretch>
            <a:fillRect/>
          </a:stretch>
        </a:blipFill>
      </dgm:spPr>
    </dgm:pt>
    <dgm:pt modelId="{743186B8-A340-4B4A-AF66-410B5829D239}" type="pres">
      <dgm:prSet presAssocID="{A3119398-0175-43DB-BB19-40288D991175}" presName="sibTrans" presStyleCnt="0"/>
      <dgm:spPr/>
    </dgm:pt>
    <dgm:pt modelId="{98AFB42E-FBB5-49A4-A1F9-5E3F34ADBF7A}" type="pres">
      <dgm:prSet presAssocID="{402E3304-E93A-4183-86C2-D7602AA89AC5}" presName="composite" presStyleCnt="0"/>
      <dgm:spPr/>
    </dgm:pt>
    <dgm:pt modelId="{AB7893D0-B565-4144-992D-8FD2AD06FC75}" type="pres">
      <dgm:prSet presAssocID="{402E3304-E93A-4183-86C2-D7602AA89AC5}" presName="rect1" presStyleLbl="trAlignAcc1" presStyleIdx="2" presStyleCnt="4">
        <dgm:presLayoutVars>
          <dgm:bulletEnabled val="1"/>
        </dgm:presLayoutVars>
      </dgm:prSet>
      <dgm:spPr/>
    </dgm:pt>
    <dgm:pt modelId="{0B60D52A-C514-4E1E-AB9F-B5AECA902940}" type="pres">
      <dgm:prSet presAssocID="{402E3304-E93A-4183-86C2-D7602AA89AC5}" presName="rect2" presStyleLbl="fgImgPlace1" presStyleIdx="2" presStyleCnt="4"/>
      <dgm:spPr>
        <a:blipFill rotWithShape="1">
          <a:blip xmlns:r="http://schemas.openxmlformats.org/officeDocument/2006/relationships" r:embed="rId3"/>
          <a:stretch>
            <a:fillRect/>
          </a:stretch>
        </a:blipFill>
      </dgm:spPr>
    </dgm:pt>
    <dgm:pt modelId="{24003B40-7099-4DCC-8AF2-94FDA87CC29B}" type="pres">
      <dgm:prSet presAssocID="{B6D5120C-77EE-4933-B8F7-17CAC4B326FA}" presName="sibTrans" presStyleCnt="0"/>
      <dgm:spPr/>
    </dgm:pt>
    <dgm:pt modelId="{6107A868-4971-4B1D-ACCF-2383B5F6FA35}" type="pres">
      <dgm:prSet presAssocID="{DA5DAF17-7492-42FB-9B60-649CAAA8A089}" presName="composite" presStyleCnt="0"/>
      <dgm:spPr/>
    </dgm:pt>
    <dgm:pt modelId="{522D9031-14AE-4076-AFD4-22D403334DA4}" type="pres">
      <dgm:prSet presAssocID="{DA5DAF17-7492-42FB-9B60-649CAAA8A089}" presName="rect1" presStyleLbl="trAlignAcc1" presStyleIdx="3" presStyleCnt="4">
        <dgm:presLayoutVars>
          <dgm:bulletEnabled val="1"/>
        </dgm:presLayoutVars>
      </dgm:prSet>
      <dgm:spPr/>
    </dgm:pt>
    <dgm:pt modelId="{A1E6A00B-4C39-402F-BC94-93A337B4005F}" type="pres">
      <dgm:prSet presAssocID="{DA5DAF17-7492-42FB-9B60-649CAAA8A089}" presName="rect2" presStyleLbl="fgImgPlace1" presStyleIdx="3" presStyleCnt="4"/>
      <dgm:spPr>
        <a:blipFill rotWithShape="1">
          <a:blip xmlns:r="http://schemas.openxmlformats.org/officeDocument/2006/relationships" r:embed="rId4"/>
          <a:stretch>
            <a:fillRect/>
          </a:stretch>
        </a:blipFill>
      </dgm:spPr>
    </dgm:pt>
  </dgm:ptLst>
  <dgm:cxnLst>
    <dgm:cxn modelId="{D01DF23D-0C5B-4D8E-B2D3-3CC475ACA14F}" type="presOf" srcId="{DA5DAF17-7492-42FB-9B60-649CAAA8A089}" destId="{522D9031-14AE-4076-AFD4-22D403334DA4}" srcOrd="0" destOrd="0" presId="urn:microsoft.com/office/officeart/2008/layout/PictureStrips"/>
    <dgm:cxn modelId="{0578325D-806C-4501-B96D-1274E67DE8C2}" srcId="{27F10315-E1A2-476F-A185-D0ADC3F9E441}" destId="{DA5DAF17-7492-42FB-9B60-649CAAA8A089}" srcOrd="3" destOrd="0" parTransId="{FEB8AA37-8297-44CF-AABB-00AB3FC65226}" sibTransId="{1D078F04-255C-45A3-B6F5-6DA8BFBF6F84}"/>
    <dgm:cxn modelId="{422D9546-BE44-40AE-8DC9-B9728ABE0D00}" type="presOf" srcId="{27F10315-E1A2-476F-A185-D0ADC3F9E441}" destId="{7FE526D9-3013-4842-81B6-75767C14BDEF}" srcOrd="0" destOrd="0" presId="urn:microsoft.com/office/officeart/2008/layout/PictureStrips"/>
    <dgm:cxn modelId="{F2F5414F-906E-4D34-B3D0-0A3CAE2A834C}" type="presOf" srcId="{402E3304-E93A-4183-86C2-D7602AA89AC5}" destId="{AB7893D0-B565-4144-992D-8FD2AD06FC75}" srcOrd="0" destOrd="0" presId="urn:microsoft.com/office/officeart/2008/layout/PictureStrips"/>
    <dgm:cxn modelId="{236C3F93-5CB4-46CD-A950-D954411185F9}" srcId="{27F10315-E1A2-476F-A185-D0ADC3F9E441}" destId="{402E3304-E93A-4183-86C2-D7602AA89AC5}" srcOrd="2" destOrd="0" parTransId="{A3802E18-F80A-4288-8D67-B1888217D79E}" sibTransId="{B6D5120C-77EE-4933-B8F7-17CAC4B326FA}"/>
    <dgm:cxn modelId="{587DE39D-04C6-4E28-ADFC-AE3DBE817223}" srcId="{27F10315-E1A2-476F-A185-D0ADC3F9E441}" destId="{12800495-FD37-4CD6-B751-63D6E80A82B0}" srcOrd="0" destOrd="0" parTransId="{467AF217-437C-4137-ACA1-F7D2FFFC117C}" sibTransId="{77B6CF95-1DB5-49FB-AA0C-751D482F1923}"/>
    <dgm:cxn modelId="{7E28EC9E-E680-4AFF-B3DD-3B8D74296E0A}" srcId="{27F10315-E1A2-476F-A185-D0ADC3F9E441}" destId="{EA16085E-5FC4-4EA1-B72D-7AD56E5E28EA}" srcOrd="1" destOrd="0" parTransId="{11813527-A520-4B01-94AA-FDFD0379211B}" sibTransId="{A3119398-0175-43DB-BB19-40288D991175}"/>
    <dgm:cxn modelId="{2C33F4B7-E013-471E-973B-B5446AFA917F}" type="presOf" srcId="{EA16085E-5FC4-4EA1-B72D-7AD56E5E28EA}" destId="{AA9790FD-1649-4336-96CA-6E63465C1262}" srcOrd="0" destOrd="0" presId="urn:microsoft.com/office/officeart/2008/layout/PictureStrips"/>
    <dgm:cxn modelId="{DC8039BC-BA50-47CB-B629-BA0A6DB432F1}" type="presOf" srcId="{12800495-FD37-4CD6-B751-63D6E80A82B0}" destId="{809F2275-11AF-4A74-8FE1-CDD777D5202E}" srcOrd="0" destOrd="0" presId="urn:microsoft.com/office/officeart/2008/layout/PictureStrips"/>
    <dgm:cxn modelId="{E7DE16F9-08E5-45F8-B7C8-CA1AD57092EA}" type="presParOf" srcId="{7FE526D9-3013-4842-81B6-75767C14BDEF}" destId="{A90AF74E-3338-4A19-ACBA-951F921FF8CB}" srcOrd="0" destOrd="0" presId="urn:microsoft.com/office/officeart/2008/layout/PictureStrips"/>
    <dgm:cxn modelId="{BD71DA07-E787-440D-8366-90337B687DB1}" type="presParOf" srcId="{A90AF74E-3338-4A19-ACBA-951F921FF8CB}" destId="{809F2275-11AF-4A74-8FE1-CDD777D5202E}" srcOrd="0" destOrd="0" presId="urn:microsoft.com/office/officeart/2008/layout/PictureStrips"/>
    <dgm:cxn modelId="{59D25869-4559-42C2-84DD-A507F4D085A1}" type="presParOf" srcId="{A90AF74E-3338-4A19-ACBA-951F921FF8CB}" destId="{0B9A49C1-3B74-4388-8BAE-8A4466377A6C}" srcOrd="1" destOrd="0" presId="urn:microsoft.com/office/officeart/2008/layout/PictureStrips"/>
    <dgm:cxn modelId="{863F2065-F86A-4B0B-88BA-F010740F88BF}" type="presParOf" srcId="{7FE526D9-3013-4842-81B6-75767C14BDEF}" destId="{C3BEBA29-42A3-474D-8792-07BAC11E80D1}" srcOrd="1" destOrd="0" presId="urn:microsoft.com/office/officeart/2008/layout/PictureStrips"/>
    <dgm:cxn modelId="{DE707861-3FB7-47F8-8CBA-54278C4CBE54}" type="presParOf" srcId="{7FE526D9-3013-4842-81B6-75767C14BDEF}" destId="{823FF624-AFCB-430D-8FE5-990B2AFAF1AB}" srcOrd="2" destOrd="0" presId="urn:microsoft.com/office/officeart/2008/layout/PictureStrips"/>
    <dgm:cxn modelId="{87D43FC9-52AE-4201-B2BB-7B19BEC43F08}" type="presParOf" srcId="{823FF624-AFCB-430D-8FE5-990B2AFAF1AB}" destId="{AA9790FD-1649-4336-96CA-6E63465C1262}" srcOrd="0" destOrd="0" presId="urn:microsoft.com/office/officeart/2008/layout/PictureStrips"/>
    <dgm:cxn modelId="{F71EDDA5-C8F3-4A42-B918-81FC2D792E3D}" type="presParOf" srcId="{823FF624-AFCB-430D-8FE5-990B2AFAF1AB}" destId="{FA8C7583-C2CB-47DD-8D30-AE0C95061EC6}" srcOrd="1" destOrd="0" presId="urn:microsoft.com/office/officeart/2008/layout/PictureStrips"/>
    <dgm:cxn modelId="{C275CE58-C204-4A2B-A651-2A6663F74EC6}" type="presParOf" srcId="{7FE526D9-3013-4842-81B6-75767C14BDEF}" destId="{743186B8-A340-4B4A-AF66-410B5829D239}" srcOrd="3" destOrd="0" presId="urn:microsoft.com/office/officeart/2008/layout/PictureStrips"/>
    <dgm:cxn modelId="{C054506E-DE54-457C-837B-C05E6E3E72EF}" type="presParOf" srcId="{7FE526D9-3013-4842-81B6-75767C14BDEF}" destId="{98AFB42E-FBB5-49A4-A1F9-5E3F34ADBF7A}" srcOrd="4" destOrd="0" presId="urn:microsoft.com/office/officeart/2008/layout/PictureStrips"/>
    <dgm:cxn modelId="{2B966126-EA90-4753-B366-151F691EB8CD}" type="presParOf" srcId="{98AFB42E-FBB5-49A4-A1F9-5E3F34ADBF7A}" destId="{AB7893D0-B565-4144-992D-8FD2AD06FC75}" srcOrd="0" destOrd="0" presId="urn:microsoft.com/office/officeart/2008/layout/PictureStrips"/>
    <dgm:cxn modelId="{8A7DAACC-993E-4C7F-940D-5DBBABABAE82}" type="presParOf" srcId="{98AFB42E-FBB5-49A4-A1F9-5E3F34ADBF7A}" destId="{0B60D52A-C514-4E1E-AB9F-B5AECA902940}" srcOrd="1" destOrd="0" presId="urn:microsoft.com/office/officeart/2008/layout/PictureStrips"/>
    <dgm:cxn modelId="{67AA4F44-EDA3-4E30-95EE-BB7D88FBC605}" type="presParOf" srcId="{7FE526D9-3013-4842-81B6-75767C14BDEF}" destId="{24003B40-7099-4DCC-8AF2-94FDA87CC29B}" srcOrd="5" destOrd="0" presId="urn:microsoft.com/office/officeart/2008/layout/PictureStrips"/>
    <dgm:cxn modelId="{9BF481F2-52C3-4555-85A0-8384AD753968}" type="presParOf" srcId="{7FE526D9-3013-4842-81B6-75767C14BDEF}" destId="{6107A868-4971-4B1D-ACCF-2383B5F6FA35}" srcOrd="6" destOrd="0" presId="urn:microsoft.com/office/officeart/2008/layout/PictureStrips"/>
    <dgm:cxn modelId="{BD4B060B-E4A0-45A6-AE57-773D4336F103}" type="presParOf" srcId="{6107A868-4971-4B1D-ACCF-2383B5F6FA35}" destId="{522D9031-14AE-4076-AFD4-22D403334DA4}" srcOrd="0" destOrd="0" presId="urn:microsoft.com/office/officeart/2008/layout/PictureStrips"/>
    <dgm:cxn modelId="{A1791EE6-A665-461F-8554-3A7E215E97A9}" type="presParOf" srcId="{6107A868-4971-4B1D-ACCF-2383B5F6FA35}" destId="{A1E6A00B-4C39-402F-BC94-93A337B4005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DBABAF-05CB-4951-80A4-3F086B35440E}" type="doc">
      <dgm:prSet loTypeId="urn:microsoft.com/office/officeart/2008/layout/AlternatingPictureBlocks" loCatId="picture" qsTypeId="urn:microsoft.com/office/officeart/2005/8/quickstyle/simple5" qsCatId="simple" csTypeId="urn:microsoft.com/office/officeart/2005/8/colors/accent0_1" csCatId="mainScheme" phldr="1"/>
      <dgm:spPr/>
    </dgm:pt>
    <dgm:pt modelId="{31E00665-677A-466B-A824-65287104E5E8}">
      <dgm:prSet/>
      <dgm:spPr/>
      <dgm:t>
        <a:bodyPr/>
        <a:lstStyle/>
        <a:p>
          <a:pPr algn="just"/>
          <a:r>
            <a:rPr lang="es-CO" b="0" dirty="0">
              <a:latin typeface="Arial" panose="020B0604020202020204" pitchFamily="34" charset="0"/>
              <a:cs typeface="Arial" panose="020B0604020202020204" pitchFamily="34" charset="0"/>
            </a:rPr>
            <a:t>Este sistema ayuda a ubicar dichas víctimas en la institución de salud que preste los servicios requeridos por el paciente a lo largo del territorio nacional con previa autorización y ubicación por parte del CRUE que este manejando la emergencia.</a:t>
          </a:r>
          <a:endParaRPr lang="es-CO" dirty="0"/>
        </a:p>
      </dgm:t>
    </dgm:pt>
    <dgm:pt modelId="{2F929810-4677-46EF-AEC0-928B1D8AF3B3}" type="parTrans" cxnId="{B34A55A8-2ACA-47EA-A5BA-AF1C68B9589A}">
      <dgm:prSet/>
      <dgm:spPr/>
      <dgm:t>
        <a:bodyPr/>
        <a:lstStyle/>
        <a:p>
          <a:endParaRPr lang="es-CO"/>
        </a:p>
      </dgm:t>
    </dgm:pt>
    <dgm:pt modelId="{30E6981B-4C6A-4A22-B14D-81E29E96EB7C}" type="sibTrans" cxnId="{B34A55A8-2ACA-47EA-A5BA-AF1C68B9589A}">
      <dgm:prSet/>
      <dgm:spPr/>
      <dgm:t>
        <a:bodyPr/>
        <a:lstStyle/>
        <a:p>
          <a:endParaRPr lang="es-CO"/>
        </a:p>
      </dgm:t>
    </dgm:pt>
    <dgm:pt modelId="{E0D6CF38-CF13-4B23-A2DF-A508DC942015}">
      <dgm:prSet/>
      <dgm:spPr/>
      <dgm:t>
        <a:bodyPr/>
        <a:lstStyle/>
        <a:p>
          <a:pPr algn="just"/>
          <a:r>
            <a:rPr lang="es-CO" dirty="0">
              <a:latin typeface="Arial" panose="020B0604020202020204" pitchFamily="34" charset="0"/>
              <a:cs typeface="Arial" panose="020B0604020202020204" pitchFamily="34" charset="0"/>
            </a:rPr>
            <a:t>El traslado </a:t>
          </a:r>
          <a:r>
            <a:rPr lang="es-CO" dirty="0">
              <a:solidFill>
                <a:schemeClr val="tx1"/>
              </a:solidFill>
              <a:latin typeface="Arial" panose="020B0604020202020204" pitchFamily="34" charset="0"/>
              <a:cs typeface="Arial" panose="020B0604020202020204" pitchFamily="34" charset="0"/>
            </a:rPr>
            <a:t>de pacientes</a:t>
          </a:r>
          <a:r>
            <a:rPr lang="es-CO" dirty="0">
              <a:latin typeface="Arial" panose="020B0604020202020204" pitchFamily="34" charset="0"/>
              <a:cs typeface="Arial" panose="020B0604020202020204" pitchFamily="34" charset="0"/>
            </a:rPr>
            <a:t> sería realizado por el CNRP utilizando los aviones y personal de la Fuerza Aérea Colombiana principalmente, también la utilización de móviles terrestres de los diferentes CRUE, como el apoyo de lanchas rápidas especializadas</a:t>
          </a:r>
          <a:endParaRPr lang="es-CO" strike="sngStrike" dirty="0"/>
        </a:p>
      </dgm:t>
    </dgm:pt>
    <dgm:pt modelId="{B06F5A21-5271-4179-8669-5BB430BFFE31}" type="parTrans" cxnId="{1F34921A-F619-4834-9415-BD1601558B9D}">
      <dgm:prSet/>
      <dgm:spPr/>
      <dgm:t>
        <a:bodyPr/>
        <a:lstStyle/>
        <a:p>
          <a:endParaRPr lang="es-CO"/>
        </a:p>
      </dgm:t>
    </dgm:pt>
    <dgm:pt modelId="{4AFD42A2-DCC9-4494-BD3E-5C1D18DC4FF2}" type="sibTrans" cxnId="{1F34921A-F619-4834-9415-BD1601558B9D}">
      <dgm:prSet/>
      <dgm:spPr/>
      <dgm:t>
        <a:bodyPr/>
        <a:lstStyle/>
        <a:p>
          <a:endParaRPr lang="es-CO"/>
        </a:p>
      </dgm:t>
    </dgm:pt>
    <dgm:pt modelId="{AD26AAB1-28ED-40B5-B9B7-6CAE26C396D2}">
      <dgm:prSet/>
      <dgm:spPr/>
      <dgm:t>
        <a:bodyPr/>
        <a:lstStyle/>
        <a:p>
          <a:pPr algn="just"/>
          <a:r>
            <a:rPr lang="es-CO" b="0" dirty="0">
              <a:latin typeface="Arial" panose="020B0604020202020204" pitchFamily="34" charset="0"/>
              <a:cs typeface="Arial" panose="020B0604020202020204" pitchFamily="34" charset="0"/>
            </a:rPr>
            <a:t>Tarea que será guiada por el Ministerio de Protección Social y la UNGRD desde la respectiva instancia de coordinación que se active.</a:t>
          </a:r>
          <a:endParaRPr lang="es-CO" strike="sngStrike" baseline="0" dirty="0"/>
        </a:p>
      </dgm:t>
    </dgm:pt>
    <dgm:pt modelId="{A2C99B5C-347B-46CA-A2E6-26F12E42ECBE}" type="parTrans" cxnId="{41DC7A99-30A6-41C7-8759-38F1D7A8E487}">
      <dgm:prSet/>
      <dgm:spPr/>
      <dgm:t>
        <a:bodyPr/>
        <a:lstStyle/>
        <a:p>
          <a:endParaRPr lang="es-CO"/>
        </a:p>
      </dgm:t>
    </dgm:pt>
    <dgm:pt modelId="{13EE6B66-674D-4778-B509-4409A54BAE4F}" type="sibTrans" cxnId="{41DC7A99-30A6-41C7-8759-38F1D7A8E487}">
      <dgm:prSet/>
      <dgm:spPr/>
      <dgm:t>
        <a:bodyPr/>
        <a:lstStyle/>
        <a:p>
          <a:endParaRPr lang="es-CO"/>
        </a:p>
      </dgm:t>
    </dgm:pt>
    <dgm:pt modelId="{83000765-F27F-4B0D-A52D-C59DD9B3BB77}" type="pres">
      <dgm:prSet presAssocID="{9EDBABAF-05CB-4951-80A4-3F086B35440E}" presName="linearFlow" presStyleCnt="0">
        <dgm:presLayoutVars>
          <dgm:dir/>
          <dgm:resizeHandles val="exact"/>
        </dgm:presLayoutVars>
      </dgm:prSet>
      <dgm:spPr/>
    </dgm:pt>
    <dgm:pt modelId="{D5DF26BA-F27A-4AC4-A728-03F181A02D1E}" type="pres">
      <dgm:prSet presAssocID="{31E00665-677A-466B-A824-65287104E5E8}" presName="comp" presStyleCnt="0"/>
      <dgm:spPr/>
    </dgm:pt>
    <dgm:pt modelId="{87559F02-5F5A-48F2-A9A5-AB22646590B0}" type="pres">
      <dgm:prSet presAssocID="{31E00665-677A-466B-A824-65287104E5E8}" presName="rect2" presStyleLbl="node1" presStyleIdx="0" presStyleCnt="3" custLinFactNeighborY="-3814">
        <dgm:presLayoutVars>
          <dgm:bulletEnabled val="1"/>
        </dgm:presLayoutVars>
      </dgm:prSet>
      <dgm:spPr/>
    </dgm:pt>
    <dgm:pt modelId="{73546885-0434-473E-B210-A7F46DF3FD2F}" type="pres">
      <dgm:prSet presAssocID="{31E00665-677A-466B-A824-65287104E5E8}" presName="rect1" presStyleLbl="lnNode1" presStyleIdx="0" presStyleCnt="3"/>
      <dgm:spPr>
        <a:blipFill rotWithShape="1">
          <a:blip xmlns:r="http://schemas.openxmlformats.org/officeDocument/2006/relationships" r:embed="rId1"/>
          <a:srcRect/>
          <a:stretch>
            <a:fillRect t="-1000" b="-1000"/>
          </a:stretch>
        </a:blipFill>
      </dgm:spPr>
    </dgm:pt>
    <dgm:pt modelId="{273A10D9-FD0F-4475-9FA8-63FD9E20A4D0}" type="pres">
      <dgm:prSet presAssocID="{30E6981B-4C6A-4A22-B14D-81E29E96EB7C}" presName="sibTrans" presStyleCnt="0"/>
      <dgm:spPr/>
    </dgm:pt>
    <dgm:pt modelId="{70D0E178-8895-40CA-9AC3-9D969B0DF5CA}" type="pres">
      <dgm:prSet presAssocID="{E0D6CF38-CF13-4B23-A2DF-A508DC942015}" presName="comp" presStyleCnt="0"/>
      <dgm:spPr/>
    </dgm:pt>
    <dgm:pt modelId="{F9C0F629-971D-48E9-B397-CF3459E20BD6}" type="pres">
      <dgm:prSet presAssocID="{E0D6CF38-CF13-4B23-A2DF-A508DC942015}" presName="rect2" presStyleLbl="node1" presStyleIdx="1" presStyleCnt="3">
        <dgm:presLayoutVars>
          <dgm:bulletEnabled val="1"/>
        </dgm:presLayoutVars>
      </dgm:prSet>
      <dgm:spPr/>
    </dgm:pt>
    <dgm:pt modelId="{425CBF0B-15EA-43C2-A0F9-CB51B1F53B96}" type="pres">
      <dgm:prSet presAssocID="{E0D6CF38-CF13-4B23-A2DF-A508DC942015}" presName="rect1" presStyleLbl="lnNode1" presStyleIdx="1" presStyleCnt="3"/>
      <dgm:spPr>
        <a:blipFill rotWithShape="1">
          <a:blip xmlns:r="http://schemas.openxmlformats.org/officeDocument/2006/relationships" r:embed="rId2"/>
          <a:srcRect/>
          <a:stretch>
            <a:fillRect l="-19000" r="-19000"/>
          </a:stretch>
        </a:blipFill>
      </dgm:spPr>
    </dgm:pt>
    <dgm:pt modelId="{3E714158-AA7B-4E87-A6B2-84E3644F128C}" type="pres">
      <dgm:prSet presAssocID="{4AFD42A2-DCC9-4494-BD3E-5C1D18DC4FF2}" presName="sibTrans" presStyleCnt="0"/>
      <dgm:spPr/>
    </dgm:pt>
    <dgm:pt modelId="{612C210B-60FB-4588-8F91-1B0931950B49}" type="pres">
      <dgm:prSet presAssocID="{AD26AAB1-28ED-40B5-B9B7-6CAE26C396D2}" presName="comp" presStyleCnt="0"/>
      <dgm:spPr/>
    </dgm:pt>
    <dgm:pt modelId="{3FD51871-4EE5-4C37-AFFD-6430BAEC2940}" type="pres">
      <dgm:prSet presAssocID="{AD26AAB1-28ED-40B5-B9B7-6CAE26C396D2}" presName="rect2" presStyleLbl="node1" presStyleIdx="2" presStyleCnt="3">
        <dgm:presLayoutVars>
          <dgm:bulletEnabled val="1"/>
        </dgm:presLayoutVars>
      </dgm:prSet>
      <dgm:spPr/>
    </dgm:pt>
    <dgm:pt modelId="{1FB6A4A7-BD13-4351-AB77-F2F710978DD1}" type="pres">
      <dgm:prSet presAssocID="{AD26AAB1-28ED-40B5-B9B7-6CAE26C396D2}" presName="rect1" presStyleLbl="lnNode1" presStyleIdx="2" presStyleCnt="3"/>
      <dgm:spPr>
        <a:blipFill rotWithShape="1">
          <a:blip xmlns:r="http://schemas.openxmlformats.org/officeDocument/2006/relationships" r:embed="rId3"/>
          <a:srcRect/>
          <a:stretch>
            <a:fillRect l="-8000" r="-8000"/>
          </a:stretch>
        </a:blipFill>
      </dgm:spPr>
    </dgm:pt>
  </dgm:ptLst>
  <dgm:cxnLst>
    <dgm:cxn modelId="{1F34921A-F619-4834-9415-BD1601558B9D}" srcId="{9EDBABAF-05CB-4951-80A4-3F086B35440E}" destId="{E0D6CF38-CF13-4B23-A2DF-A508DC942015}" srcOrd="1" destOrd="0" parTransId="{B06F5A21-5271-4179-8669-5BB430BFFE31}" sibTransId="{4AFD42A2-DCC9-4494-BD3E-5C1D18DC4FF2}"/>
    <dgm:cxn modelId="{79C45721-E428-4161-BB93-0DA7A088165B}" type="presOf" srcId="{9EDBABAF-05CB-4951-80A4-3F086B35440E}" destId="{83000765-F27F-4B0D-A52D-C59DD9B3BB77}" srcOrd="0" destOrd="0" presId="urn:microsoft.com/office/officeart/2008/layout/AlternatingPictureBlocks"/>
    <dgm:cxn modelId="{A3887378-D11A-4CFD-BED6-E8DCED276DE1}" type="presOf" srcId="{31E00665-677A-466B-A824-65287104E5E8}" destId="{87559F02-5F5A-48F2-A9A5-AB22646590B0}" srcOrd="0" destOrd="0" presId="urn:microsoft.com/office/officeart/2008/layout/AlternatingPictureBlocks"/>
    <dgm:cxn modelId="{41DC7A99-30A6-41C7-8759-38F1D7A8E487}" srcId="{9EDBABAF-05CB-4951-80A4-3F086B35440E}" destId="{AD26AAB1-28ED-40B5-B9B7-6CAE26C396D2}" srcOrd="2" destOrd="0" parTransId="{A2C99B5C-347B-46CA-A2E6-26F12E42ECBE}" sibTransId="{13EE6B66-674D-4778-B509-4409A54BAE4F}"/>
    <dgm:cxn modelId="{6C750EA2-74D2-4737-B487-B57FAD7442E7}" type="presOf" srcId="{AD26AAB1-28ED-40B5-B9B7-6CAE26C396D2}" destId="{3FD51871-4EE5-4C37-AFFD-6430BAEC2940}" srcOrd="0" destOrd="0" presId="urn:microsoft.com/office/officeart/2008/layout/AlternatingPictureBlocks"/>
    <dgm:cxn modelId="{B34A55A8-2ACA-47EA-A5BA-AF1C68B9589A}" srcId="{9EDBABAF-05CB-4951-80A4-3F086B35440E}" destId="{31E00665-677A-466B-A824-65287104E5E8}" srcOrd="0" destOrd="0" parTransId="{2F929810-4677-46EF-AEC0-928B1D8AF3B3}" sibTransId="{30E6981B-4C6A-4A22-B14D-81E29E96EB7C}"/>
    <dgm:cxn modelId="{16A45AE8-D7E0-48BC-9871-601A06610AE0}" type="presOf" srcId="{E0D6CF38-CF13-4B23-A2DF-A508DC942015}" destId="{F9C0F629-971D-48E9-B397-CF3459E20BD6}" srcOrd="0" destOrd="0" presId="urn:microsoft.com/office/officeart/2008/layout/AlternatingPictureBlocks"/>
    <dgm:cxn modelId="{E3F9841F-7325-45D0-959B-13864F850457}" type="presParOf" srcId="{83000765-F27F-4B0D-A52D-C59DD9B3BB77}" destId="{D5DF26BA-F27A-4AC4-A728-03F181A02D1E}" srcOrd="0" destOrd="0" presId="urn:microsoft.com/office/officeart/2008/layout/AlternatingPictureBlocks"/>
    <dgm:cxn modelId="{42F783D3-7573-4968-9E46-6BB85D284507}" type="presParOf" srcId="{D5DF26BA-F27A-4AC4-A728-03F181A02D1E}" destId="{87559F02-5F5A-48F2-A9A5-AB22646590B0}" srcOrd="0" destOrd="0" presId="urn:microsoft.com/office/officeart/2008/layout/AlternatingPictureBlocks"/>
    <dgm:cxn modelId="{E751CB3E-0893-437D-9967-A69E4B602C2D}" type="presParOf" srcId="{D5DF26BA-F27A-4AC4-A728-03F181A02D1E}" destId="{73546885-0434-473E-B210-A7F46DF3FD2F}" srcOrd="1" destOrd="0" presId="urn:microsoft.com/office/officeart/2008/layout/AlternatingPictureBlocks"/>
    <dgm:cxn modelId="{449EAD5F-EE26-42CD-8101-CEF0C9FD0E5C}" type="presParOf" srcId="{83000765-F27F-4B0D-A52D-C59DD9B3BB77}" destId="{273A10D9-FD0F-4475-9FA8-63FD9E20A4D0}" srcOrd="1" destOrd="0" presId="urn:microsoft.com/office/officeart/2008/layout/AlternatingPictureBlocks"/>
    <dgm:cxn modelId="{D562A3FE-4F33-4C25-9A71-49AB62CD1370}" type="presParOf" srcId="{83000765-F27F-4B0D-A52D-C59DD9B3BB77}" destId="{70D0E178-8895-40CA-9AC3-9D969B0DF5CA}" srcOrd="2" destOrd="0" presId="urn:microsoft.com/office/officeart/2008/layout/AlternatingPictureBlocks"/>
    <dgm:cxn modelId="{B47D483C-8196-4875-95AF-D439EF226E51}" type="presParOf" srcId="{70D0E178-8895-40CA-9AC3-9D969B0DF5CA}" destId="{F9C0F629-971D-48E9-B397-CF3459E20BD6}" srcOrd="0" destOrd="0" presId="urn:microsoft.com/office/officeart/2008/layout/AlternatingPictureBlocks"/>
    <dgm:cxn modelId="{E4AB923C-71EE-48F6-839B-9B2150EC512F}" type="presParOf" srcId="{70D0E178-8895-40CA-9AC3-9D969B0DF5CA}" destId="{425CBF0B-15EA-43C2-A0F9-CB51B1F53B96}" srcOrd="1" destOrd="0" presId="urn:microsoft.com/office/officeart/2008/layout/AlternatingPictureBlocks"/>
    <dgm:cxn modelId="{D69FB771-D10D-4848-8A73-3D445D4BD508}" type="presParOf" srcId="{83000765-F27F-4B0D-A52D-C59DD9B3BB77}" destId="{3E714158-AA7B-4E87-A6B2-84E3644F128C}" srcOrd="3" destOrd="0" presId="urn:microsoft.com/office/officeart/2008/layout/AlternatingPictureBlocks"/>
    <dgm:cxn modelId="{8FF52E7D-F6E5-46BD-8F48-2B3A835ADE3E}" type="presParOf" srcId="{83000765-F27F-4B0D-A52D-C59DD9B3BB77}" destId="{612C210B-60FB-4588-8F91-1B0931950B49}" srcOrd="4" destOrd="0" presId="urn:microsoft.com/office/officeart/2008/layout/AlternatingPictureBlocks"/>
    <dgm:cxn modelId="{057193D3-15F9-44FE-ADFB-116BD3D2D84E}" type="presParOf" srcId="{612C210B-60FB-4588-8F91-1B0931950B49}" destId="{3FD51871-4EE5-4C37-AFFD-6430BAEC2940}" srcOrd="0" destOrd="0" presId="urn:microsoft.com/office/officeart/2008/layout/AlternatingPictureBlocks"/>
    <dgm:cxn modelId="{FA7127FF-D1D6-4283-B299-74F339DF29A9}" type="presParOf" srcId="{612C210B-60FB-4588-8F91-1B0931950B49}" destId="{1FB6A4A7-BD13-4351-AB77-F2F710978DD1}"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CE308B-7112-49AC-AAAB-98B8CCCC9C1F}" type="doc">
      <dgm:prSet loTypeId="urn:microsoft.com/office/officeart/2008/layout/LinedList" loCatId="list" qsTypeId="urn:microsoft.com/office/officeart/2005/8/quickstyle/3d1" qsCatId="3D" csTypeId="urn:microsoft.com/office/officeart/2005/8/colors/accent1_1" csCatId="accent1" phldr="1"/>
      <dgm:spPr/>
      <dgm:t>
        <a:bodyPr/>
        <a:lstStyle/>
        <a:p>
          <a:endParaRPr lang="es-CO"/>
        </a:p>
      </dgm:t>
    </dgm:pt>
    <dgm:pt modelId="{F11BF898-6454-4E8C-AE4F-470B582943D2}">
      <dgm:prSet/>
      <dgm:spPr/>
      <dgm:t>
        <a:bodyPr/>
        <a:lstStyle/>
        <a:p>
          <a:pPr rtl="0"/>
          <a:r>
            <a:rPr lang="es-ES" dirty="0"/>
            <a:t>- Evaluar la necesidad de atención y criticidad de la víctima por parte de los receptores de dicha información y posterior aceptación en este caso los CRUE, determinando el traslado aéreo por parte del CNRP y asegurando una atención optima a los pacientes.</a:t>
          </a:r>
          <a:endParaRPr lang="es-CO" dirty="0"/>
        </a:p>
      </dgm:t>
    </dgm:pt>
    <dgm:pt modelId="{52C47595-7082-42D0-AE86-0EE7A5A5E5DC}" type="parTrans" cxnId="{BB484CD3-D970-4A88-8BD3-4BF7F4638507}">
      <dgm:prSet/>
      <dgm:spPr/>
      <dgm:t>
        <a:bodyPr/>
        <a:lstStyle/>
        <a:p>
          <a:endParaRPr lang="es-CO"/>
        </a:p>
      </dgm:t>
    </dgm:pt>
    <dgm:pt modelId="{B351B413-F816-42C0-8FDB-B09FBC73FA94}" type="sibTrans" cxnId="{BB484CD3-D970-4A88-8BD3-4BF7F4638507}">
      <dgm:prSet/>
      <dgm:spPr/>
      <dgm:t>
        <a:bodyPr/>
        <a:lstStyle/>
        <a:p>
          <a:endParaRPr lang="es-CO"/>
        </a:p>
      </dgm:t>
    </dgm:pt>
    <dgm:pt modelId="{325E5777-8384-4E7F-9460-0E6B51110F93}">
      <dgm:prSet/>
      <dgm:spPr/>
      <dgm:t>
        <a:bodyPr/>
        <a:lstStyle/>
        <a:p>
          <a:pPr rtl="0"/>
          <a:r>
            <a:rPr lang="es-ES" dirty="0"/>
            <a:t>- Desarrollar un Software como sistema de información que agilice la atención y traslado de pacientes en diversas partes del país.</a:t>
          </a:r>
          <a:endParaRPr lang="es-CO" dirty="0"/>
        </a:p>
      </dgm:t>
    </dgm:pt>
    <dgm:pt modelId="{181BA483-0AC6-47DD-9E82-7CD165541FF1}" type="parTrans" cxnId="{C6089446-A61C-4CF2-8D98-D6E15A5DF197}">
      <dgm:prSet/>
      <dgm:spPr/>
      <dgm:t>
        <a:bodyPr/>
        <a:lstStyle/>
        <a:p>
          <a:endParaRPr lang="es-CO"/>
        </a:p>
      </dgm:t>
    </dgm:pt>
    <dgm:pt modelId="{8A9DB530-DCD9-4314-A50E-A676F6586F3A}" type="sibTrans" cxnId="{C6089446-A61C-4CF2-8D98-D6E15A5DF197}">
      <dgm:prSet/>
      <dgm:spPr/>
      <dgm:t>
        <a:bodyPr/>
        <a:lstStyle/>
        <a:p>
          <a:endParaRPr lang="es-CO"/>
        </a:p>
      </dgm:t>
    </dgm:pt>
    <dgm:pt modelId="{540436D2-2EEE-4D05-A89B-2E90DEFE6349}">
      <dgm:prSet/>
      <dgm:spPr/>
      <dgm:t>
        <a:bodyPr/>
        <a:lstStyle/>
        <a:p>
          <a:pPr rtl="0"/>
          <a:r>
            <a:rPr lang="es-ES" dirty="0"/>
            <a:t>- Facilitar la articulación de las entidades involucradas como primeros respondientes en salud en los procesos de evaluación, remisión, traslado y atención de pacientes victimas de situaciones de desastres a través del Software que sistematice la información</a:t>
          </a:r>
          <a:endParaRPr lang="es-CO" dirty="0"/>
        </a:p>
      </dgm:t>
    </dgm:pt>
    <dgm:pt modelId="{71C503D1-2A1E-40F2-9526-EF56993214A5}" type="parTrans" cxnId="{8463E471-E1C2-4707-8A02-D7B237F26701}">
      <dgm:prSet/>
      <dgm:spPr/>
      <dgm:t>
        <a:bodyPr/>
        <a:lstStyle/>
        <a:p>
          <a:endParaRPr lang="es-CO"/>
        </a:p>
      </dgm:t>
    </dgm:pt>
    <dgm:pt modelId="{01C614D4-EA2A-4744-A451-25488A65AEC1}" type="sibTrans" cxnId="{8463E471-E1C2-4707-8A02-D7B237F26701}">
      <dgm:prSet/>
      <dgm:spPr/>
      <dgm:t>
        <a:bodyPr/>
        <a:lstStyle/>
        <a:p>
          <a:endParaRPr lang="es-CO"/>
        </a:p>
      </dgm:t>
    </dgm:pt>
    <dgm:pt modelId="{57572784-0CEF-4A57-B48E-26A938DC44FE}">
      <dgm:prSet/>
      <dgm:spPr/>
      <dgm:t>
        <a:bodyPr/>
        <a:lstStyle/>
        <a:p>
          <a:pPr rtl="0"/>
          <a:r>
            <a:rPr lang="es-ES" dirty="0"/>
            <a:t>- Proponer los mecanismos que permitan la operación de la plataforma ante una respuesta de emergencia o desastre.</a:t>
          </a:r>
          <a:endParaRPr lang="es-CO" dirty="0"/>
        </a:p>
      </dgm:t>
    </dgm:pt>
    <dgm:pt modelId="{38DB9C6B-895A-49EB-9D35-B2FADF1A9561}" type="parTrans" cxnId="{A7CD61BC-1C24-4C02-B95F-BCB9D5DEB60F}">
      <dgm:prSet/>
      <dgm:spPr/>
      <dgm:t>
        <a:bodyPr/>
        <a:lstStyle/>
        <a:p>
          <a:endParaRPr lang="es-CO"/>
        </a:p>
      </dgm:t>
    </dgm:pt>
    <dgm:pt modelId="{02D85389-07D4-47C8-9E3F-37B0966F40CF}" type="sibTrans" cxnId="{A7CD61BC-1C24-4C02-B95F-BCB9D5DEB60F}">
      <dgm:prSet/>
      <dgm:spPr/>
      <dgm:t>
        <a:bodyPr/>
        <a:lstStyle/>
        <a:p>
          <a:endParaRPr lang="es-CO"/>
        </a:p>
      </dgm:t>
    </dgm:pt>
    <dgm:pt modelId="{2E6F87C1-8310-468E-AF16-FA062DD1320A}" type="pres">
      <dgm:prSet presAssocID="{2BCE308B-7112-49AC-AAAB-98B8CCCC9C1F}" presName="vert0" presStyleCnt="0">
        <dgm:presLayoutVars>
          <dgm:dir/>
          <dgm:animOne val="branch"/>
          <dgm:animLvl val="lvl"/>
        </dgm:presLayoutVars>
      </dgm:prSet>
      <dgm:spPr/>
    </dgm:pt>
    <dgm:pt modelId="{266E221C-AFF6-4D21-B2CD-437555F6AA0D}" type="pres">
      <dgm:prSet presAssocID="{F11BF898-6454-4E8C-AE4F-470B582943D2}" presName="thickLine" presStyleLbl="alignNode1" presStyleIdx="0" presStyleCnt="4"/>
      <dgm:spPr/>
    </dgm:pt>
    <dgm:pt modelId="{2B25D898-FB9D-40D5-94D3-5EAD2403FAF9}" type="pres">
      <dgm:prSet presAssocID="{F11BF898-6454-4E8C-AE4F-470B582943D2}" presName="horz1" presStyleCnt="0"/>
      <dgm:spPr/>
    </dgm:pt>
    <dgm:pt modelId="{6247C294-9F1A-4247-B06B-75FE32B1A4F0}" type="pres">
      <dgm:prSet presAssocID="{F11BF898-6454-4E8C-AE4F-470B582943D2}" presName="tx1" presStyleLbl="revTx" presStyleIdx="0" presStyleCnt="4"/>
      <dgm:spPr/>
    </dgm:pt>
    <dgm:pt modelId="{140812AC-2A65-4801-AFC4-47293B6856C7}" type="pres">
      <dgm:prSet presAssocID="{F11BF898-6454-4E8C-AE4F-470B582943D2}" presName="vert1" presStyleCnt="0"/>
      <dgm:spPr/>
    </dgm:pt>
    <dgm:pt modelId="{1C8796A4-8979-4014-B2E4-3C09CD16D3F7}" type="pres">
      <dgm:prSet presAssocID="{325E5777-8384-4E7F-9460-0E6B51110F93}" presName="thickLine" presStyleLbl="alignNode1" presStyleIdx="1" presStyleCnt="4"/>
      <dgm:spPr/>
    </dgm:pt>
    <dgm:pt modelId="{508763CD-5F8D-4657-9727-93CFEA3D788A}" type="pres">
      <dgm:prSet presAssocID="{325E5777-8384-4E7F-9460-0E6B51110F93}" presName="horz1" presStyleCnt="0"/>
      <dgm:spPr/>
    </dgm:pt>
    <dgm:pt modelId="{5F36AD40-500A-4E33-9775-23061398E37F}" type="pres">
      <dgm:prSet presAssocID="{325E5777-8384-4E7F-9460-0E6B51110F93}" presName="tx1" presStyleLbl="revTx" presStyleIdx="1" presStyleCnt="4"/>
      <dgm:spPr/>
    </dgm:pt>
    <dgm:pt modelId="{D454F642-0F5C-42E4-A2CE-7988C93197A7}" type="pres">
      <dgm:prSet presAssocID="{325E5777-8384-4E7F-9460-0E6B51110F93}" presName="vert1" presStyleCnt="0"/>
      <dgm:spPr/>
    </dgm:pt>
    <dgm:pt modelId="{37EA3FD3-04DC-4BCB-BE85-CB820802BE18}" type="pres">
      <dgm:prSet presAssocID="{540436D2-2EEE-4D05-A89B-2E90DEFE6349}" presName="thickLine" presStyleLbl="alignNode1" presStyleIdx="2" presStyleCnt="4"/>
      <dgm:spPr/>
    </dgm:pt>
    <dgm:pt modelId="{74BA05C2-C456-4FF6-BABD-4839C1DD74B5}" type="pres">
      <dgm:prSet presAssocID="{540436D2-2EEE-4D05-A89B-2E90DEFE6349}" presName="horz1" presStyleCnt="0"/>
      <dgm:spPr/>
    </dgm:pt>
    <dgm:pt modelId="{0EA8F89F-2349-4AEA-BA3A-8C09FE78DA32}" type="pres">
      <dgm:prSet presAssocID="{540436D2-2EEE-4D05-A89B-2E90DEFE6349}" presName="tx1" presStyleLbl="revTx" presStyleIdx="2" presStyleCnt="4"/>
      <dgm:spPr/>
    </dgm:pt>
    <dgm:pt modelId="{ECB2721E-E4E8-4979-A433-CABBC353FEB6}" type="pres">
      <dgm:prSet presAssocID="{540436D2-2EEE-4D05-A89B-2E90DEFE6349}" presName="vert1" presStyleCnt="0"/>
      <dgm:spPr/>
    </dgm:pt>
    <dgm:pt modelId="{D41DB941-14F7-4DA9-A407-BB2D491EBBFD}" type="pres">
      <dgm:prSet presAssocID="{57572784-0CEF-4A57-B48E-26A938DC44FE}" presName="thickLine" presStyleLbl="alignNode1" presStyleIdx="3" presStyleCnt="4"/>
      <dgm:spPr/>
    </dgm:pt>
    <dgm:pt modelId="{BAAA3341-6ADE-4B06-9F8A-ACFE2F1C63CA}" type="pres">
      <dgm:prSet presAssocID="{57572784-0CEF-4A57-B48E-26A938DC44FE}" presName="horz1" presStyleCnt="0"/>
      <dgm:spPr/>
    </dgm:pt>
    <dgm:pt modelId="{26863F06-8C1A-43DE-973F-B2B137242AC0}" type="pres">
      <dgm:prSet presAssocID="{57572784-0CEF-4A57-B48E-26A938DC44FE}" presName="tx1" presStyleLbl="revTx" presStyleIdx="3" presStyleCnt="4"/>
      <dgm:spPr/>
    </dgm:pt>
    <dgm:pt modelId="{7DBDFAB3-9717-4C97-AA78-72676F4643AC}" type="pres">
      <dgm:prSet presAssocID="{57572784-0CEF-4A57-B48E-26A938DC44FE}" presName="vert1" presStyleCnt="0"/>
      <dgm:spPr/>
    </dgm:pt>
  </dgm:ptLst>
  <dgm:cxnLst>
    <dgm:cxn modelId="{C6089446-A61C-4CF2-8D98-D6E15A5DF197}" srcId="{2BCE308B-7112-49AC-AAAB-98B8CCCC9C1F}" destId="{325E5777-8384-4E7F-9460-0E6B51110F93}" srcOrd="1" destOrd="0" parTransId="{181BA483-0AC6-47DD-9E82-7CD165541FF1}" sibTransId="{8A9DB530-DCD9-4314-A50E-A676F6586F3A}"/>
    <dgm:cxn modelId="{8A79BA47-4070-4E51-B521-77D227438960}" type="presOf" srcId="{F11BF898-6454-4E8C-AE4F-470B582943D2}" destId="{6247C294-9F1A-4247-B06B-75FE32B1A4F0}" srcOrd="0" destOrd="0" presId="urn:microsoft.com/office/officeart/2008/layout/LinedList"/>
    <dgm:cxn modelId="{D2C2E249-CAE0-4F39-8B63-3F020BA0F2AA}" type="presOf" srcId="{57572784-0CEF-4A57-B48E-26A938DC44FE}" destId="{26863F06-8C1A-43DE-973F-B2B137242AC0}" srcOrd="0" destOrd="0" presId="urn:microsoft.com/office/officeart/2008/layout/LinedList"/>
    <dgm:cxn modelId="{8463E471-E1C2-4707-8A02-D7B237F26701}" srcId="{2BCE308B-7112-49AC-AAAB-98B8CCCC9C1F}" destId="{540436D2-2EEE-4D05-A89B-2E90DEFE6349}" srcOrd="2" destOrd="0" parTransId="{71C503D1-2A1E-40F2-9526-EF56993214A5}" sibTransId="{01C614D4-EA2A-4744-A451-25488A65AEC1}"/>
    <dgm:cxn modelId="{4B64F27B-1CC9-41C1-BC88-66080BA94218}" type="presOf" srcId="{325E5777-8384-4E7F-9460-0E6B51110F93}" destId="{5F36AD40-500A-4E33-9775-23061398E37F}" srcOrd="0" destOrd="0" presId="urn:microsoft.com/office/officeart/2008/layout/LinedList"/>
    <dgm:cxn modelId="{627900A8-7A5C-4C4D-B197-1CFB77BF2468}" type="presOf" srcId="{2BCE308B-7112-49AC-AAAB-98B8CCCC9C1F}" destId="{2E6F87C1-8310-468E-AF16-FA062DD1320A}" srcOrd="0" destOrd="0" presId="urn:microsoft.com/office/officeart/2008/layout/LinedList"/>
    <dgm:cxn modelId="{A7CD61BC-1C24-4C02-B95F-BCB9D5DEB60F}" srcId="{2BCE308B-7112-49AC-AAAB-98B8CCCC9C1F}" destId="{57572784-0CEF-4A57-B48E-26A938DC44FE}" srcOrd="3" destOrd="0" parTransId="{38DB9C6B-895A-49EB-9D35-B2FADF1A9561}" sibTransId="{02D85389-07D4-47C8-9E3F-37B0966F40CF}"/>
    <dgm:cxn modelId="{BB484CD3-D970-4A88-8BD3-4BF7F4638507}" srcId="{2BCE308B-7112-49AC-AAAB-98B8CCCC9C1F}" destId="{F11BF898-6454-4E8C-AE4F-470B582943D2}" srcOrd="0" destOrd="0" parTransId="{52C47595-7082-42D0-AE86-0EE7A5A5E5DC}" sibTransId="{B351B413-F816-42C0-8FDB-B09FBC73FA94}"/>
    <dgm:cxn modelId="{2F2391FD-F1D8-4D3A-87E2-753D04210768}" type="presOf" srcId="{540436D2-2EEE-4D05-A89B-2E90DEFE6349}" destId="{0EA8F89F-2349-4AEA-BA3A-8C09FE78DA32}" srcOrd="0" destOrd="0" presId="urn:microsoft.com/office/officeart/2008/layout/LinedList"/>
    <dgm:cxn modelId="{CC4CF4F2-1B00-43B0-9DAB-9630B24EC242}" type="presParOf" srcId="{2E6F87C1-8310-468E-AF16-FA062DD1320A}" destId="{266E221C-AFF6-4D21-B2CD-437555F6AA0D}" srcOrd="0" destOrd="0" presId="urn:microsoft.com/office/officeart/2008/layout/LinedList"/>
    <dgm:cxn modelId="{7FC5B9DC-0FC8-4537-9237-51CBE5D155C5}" type="presParOf" srcId="{2E6F87C1-8310-468E-AF16-FA062DD1320A}" destId="{2B25D898-FB9D-40D5-94D3-5EAD2403FAF9}" srcOrd="1" destOrd="0" presId="urn:microsoft.com/office/officeart/2008/layout/LinedList"/>
    <dgm:cxn modelId="{C36E763F-963E-472E-94BE-340694FFC652}" type="presParOf" srcId="{2B25D898-FB9D-40D5-94D3-5EAD2403FAF9}" destId="{6247C294-9F1A-4247-B06B-75FE32B1A4F0}" srcOrd="0" destOrd="0" presId="urn:microsoft.com/office/officeart/2008/layout/LinedList"/>
    <dgm:cxn modelId="{DDB896DF-9791-410D-B278-3B1EF733D370}" type="presParOf" srcId="{2B25D898-FB9D-40D5-94D3-5EAD2403FAF9}" destId="{140812AC-2A65-4801-AFC4-47293B6856C7}" srcOrd="1" destOrd="0" presId="urn:microsoft.com/office/officeart/2008/layout/LinedList"/>
    <dgm:cxn modelId="{F629D0D6-7319-40A6-B714-323381385BAC}" type="presParOf" srcId="{2E6F87C1-8310-468E-AF16-FA062DD1320A}" destId="{1C8796A4-8979-4014-B2E4-3C09CD16D3F7}" srcOrd="2" destOrd="0" presId="urn:microsoft.com/office/officeart/2008/layout/LinedList"/>
    <dgm:cxn modelId="{C0F2F4AA-04C7-4529-847F-1DAA26A9C5A7}" type="presParOf" srcId="{2E6F87C1-8310-468E-AF16-FA062DD1320A}" destId="{508763CD-5F8D-4657-9727-93CFEA3D788A}" srcOrd="3" destOrd="0" presId="urn:microsoft.com/office/officeart/2008/layout/LinedList"/>
    <dgm:cxn modelId="{DD903029-8DB1-4024-BF91-6629C236E101}" type="presParOf" srcId="{508763CD-5F8D-4657-9727-93CFEA3D788A}" destId="{5F36AD40-500A-4E33-9775-23061398E37F}" srcOrd="0" destOrd="0" presId="urn:microsoft.com/office/officeart/2008/layout/LinedList"/>
    <dgm:cxn modelId="{AF559E81-7B14-4D30-8466-82CE5D30BB77}" type="presParOf" srcId="{508763CD-5F8D-4657-9727-93CFEA3D788A}" destId="{D454F642-0F5C-42E4-A2CE-7988C93197A7}" srcOrd="1" destOrd="0" presId="urn:microsoft.com/office/officeart/2008/layout/LinedList"/>
    <dgm:cxn modelId="{437701F2-85FF-4C68-B27A-AD3BCB70F184}" type="presParOf" srcId="{2E6F87C1-8310-468E-AF16-FA062DD1320A}" destId="{37EA3FD3-04DC-4BCB-BE85-CB820802BE18}" srcOrd="4" destOrd="0" presId="urn:microsoft.com/office/officeart/2008/layout/LinedList"/>
    <dgm:cxn modelId="{15AC5BBE-D348-4AA0-B81E-E9F817DF1A77}" type="presParOf" srcId="{2E6F87C1-8310-468E-AF16-FA062DD1320A}" destId="{74BA05C2-C456-4FF6-BABD-4839C1DD74B5}" srcOrd="5" destOrd="0" presId="urn:microsoft.com/office/officeart/2008/layout/LinedList"/>
    <dgm:cxn modelId="{4712F7BE-99CA-49ED-A621-BC861FEA9FBC}" type="presParOf" srcId="{74BA05C2-C456-4FF6-BABD-4839C1DD74B5}" destId="{0EA8F89F-2349-4AEA-BA3A-8C09FE78DA32}" srcOrd="0" destOrd="0" presId="urn:microsoft.com/office/officeart/2008/layout/LinedList"/>
    <dgm:cxn modelId="{0E50503F-1991-4552-9673-01C2BD2A1BF3}" type="presParOf" srcId="{74BA05C2-C456-4FF6-BABD-4839C1DD74B5}" destId="{ECB2721E-E4E8-4979-A433-CABBC353FEB6}" srcOrd="1" destOrd="0" presId="urn:microsoft.com/office/officeart/2008/layout/LinedList"/>
    <dgm:cxn modelId="{8B7F5936-E0FD-4A36-B516-17081A6958CE}" type="presParOf" srcId="{2E6F87C1-8310-468E-AF16-FA062DD1320A}" destId="{D41DB941-14F7-4DA9-A407-BB2D491EBBFD}" srcOrd="6" destOrd="0" presId="urn:microsoft.com/office/officeart/2008/layout/LinedList"/>
    <dgm:cxn modelId="{12A0783F-4AA8-4F2B-9062-C177C5CCA11A}" type="presParOf" srcId="{2E6F87C1-8310-468E-AF16-FA062DD1320A}" destId="{BAAA3341-6ADE-4B06-9F8A-ACFE2F1C63CA}" srcOrd="7" destOrd="0" presId="urn:microsoft.com/office/officeart/2008/layout/LinedList"/>
    <dgm:cxn modelId="{7BB7F24C-5D82-4B21-9A56-CAC68B7C6BFB}" type="presParOf" srcId="{BAAA3341-6ADE-4B06-9F8A-ACFE2F1C63CA}" destId="{26863F06-8C1A-43DE-973F-B2B137242AC0}" srcOrd="0" destOrd="0" presId="urn:microsoft.com/office/officeart/2008/layout/LinedList"/>
    <dgm:cxn modelId="{A7197774-15D5-4390-977D-223EF6AC7B31}" type="presParOf" srcId="{BAAA3341-6ADE-4B06-9F8A-ACFE2F1C63CA}" destId="{7DBDFAB3-9717-4C97-AA78-72676F4643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F2275-11AF-4A74-8FE1-CDD777D5202E}">
      <dsp:nvSpPr>
        <dsp:cNvPr id="0" name=""/>
        <dsp:cNvSpPr/>
      </dsp:nvSpPr>
      <dsp:spPr>
        <a:xfrm>
          <a:off x="168852" y="1176279"/>
          <a:ext cx="3959044" cy="12372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7998" tIns="76200" rIns="76200" bIns="76200" numCol="1" spcCol="1270" anchor="ctr" anchorCtr="0">
          <a:noAutofit/>
        </a:bodyPr>
        <a:lstStyle/>
        <a:p>
          <a:pPr marL="0" lvl="0" indent="0" algn="l" defTabSz="889000" rtl="0">
            <a:lnSpc>
              <a:spcPct val="90000"/>
            </a:lnSpc>
            <a:spcBef>
              <a:spcPct val="0"/>
            </a:spcBef>
            <a:spcAft>
              <a:spcPct val="35000"/>
            </a:spcAft>
            <a:buNone/>
          </a:pPr>
          <a:r>
            <a:rPr lang="es-CO" sz="2000" kern="1200" dirty="0"/>
            <a:t>Unidad Nacional de Gestión del Riesgo y Desastres </a:t>
          </a:r>
          <a:r>
            <a:rPr lang="es-CO" sz="2000" b="1" kern="1200" dirty="0"/>
            <a:t>(UNGRD)</a:t>
          </a:r>
          <a:endParaRPr lang="es-CO" sz="2000" kern="1200" dirty="0"/>
        </a:p>
      </dsp:txBody>
      <dsp:txXfrm>
        <a:off x="168852" y="1176279"/>
        <a:ext cx="3959044" cy="1237201"/>
      </dsp:txXfrm>
    </dsp:sp>
    <dsp:sp modelId="{0B9A49C1-3B74-4388-8BAE-8A4466377A6C}">
      <dsp:nvSpPr>
        <dsp:cNvPr id="0" name=""/>
        <dsp:cNvSpPr/>
      </dsp:nvSpPr>
      <dsp:spPr>
        <a:xfrm>
          <a:off x="3892" y="997572"/>
          <a:ext cx="866041" cy="129906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9790FD-1649-4336-96CA-6E63465C1262}">
      <dsp:nvSpPr>
        <dsp:cNvPr id="0" name=""/>
        <dsp:cNvSpPr/>
      </dsp:nvSpPr>
      <dsp:spPr>
        <a:xfrm>
          <a:off x="4534006" y="1176279"/>
          <a:ext cx="3959044" cy="12372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7998" tIns="76200" rIns="76200" bIns="76200" numCol="1" spcCol="1270" anchor="ctr" anchorCtr="0">
          <a:noAutofit/>
        </a:bodyPr>
        <a:lstStyle/>
        <a:p>
          <a:pPr marL="0" lvl="0" indent="0" algn="l" defTabSz="889000" rtl="0">
            <a:lnSpc>
              <a:spcPct val="90000"/>
            </a:lnSpc>
            <a:spcBef>
              <a:spcPct val="0"/>
            </a:spcBef>
            <a:spcAft>
              <a:spcPct val="35000"/>
            </a:spcAft>
            <a:buNone/>
          </a:pPr>
          <a:r>
            <a:rPr lang="es-CO" sz="2000" kern="1200"/>
            <a:t>Comando Nacional de Recuperación de Personal </a:t>
          </a:r>
          <a:r>
            <a:rPr lang="es-CO" sz="2000" b="1" kern="1200"/>
            <a:t>(CNRP)</a:t>
          </a:r>
          <a:endParaRPr lang="es-CO" sz="2000" kern="1200"/>
        </a:p>
      </dsp:txBody>
      <dsp:txXfrm>
        <a:off x="4534006" y="1176279"/>
        <a:ext cx="3959044" cy="1237201"/>
      </dsp:txXfrm>
    </dsp:sp>
    <dsp:sp modelId="{FA8C7583-C2CB-47DD-8D30-AE0C95061EC6}">
      <dsp:nvSpPr>
        <dsp:cNvPr id="0" name=""/>
        <dsp:cNvSpPr/>
      </dsp:nvSpPr>
      <dsp:spPr>
        <a:xfrm>
          <a:off x="4369046" y="997572"/>
          <a:ext cx="866041" cy="1299061"/>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7893D0-B565-4144-992D-8FD2AD06FC75}">
      <dsp:nvSpPr>
        <dsp:cNvPr id="0" name=""/>
        <dsp:cNvSpPr/>
      </dsp:nvSpPr>
      <dsp:spPr>
        <a:xfrm>
          <a:off x="168852" y="2733778"/>
          <a:ext cx="3959044" cy="12372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7998" tIns="76200" rIns="76200" bIns="76200" numCol="1" spcCol="1270" anchor="ctr" anchorCtr="0">
          <a:noAutofit/>
        </a:bodyPr>
        <a:lstStyle/>
        <a:p>
          <a:pPr marL="0" lvl="0" indent="0" algn="l" defTabSz="889000" rtl="0">
            <a:lnSpc>
              <a:spcPct val="90000"/>
            </a:lnSpc>
            <a:spcBef>
              <a:spcPct val="0"/>
            </a:spcBef>
            <a:spcAft>
              <a:spcPct val="35000"/>
            </a:spcAft>
            <a:buNone/>
          </a:pPr>
          <a:r>
            <a:rPr lang="es-CO" sz="2000" kern="1200" dirty="0"/>
            <a:t>Centro reguladores de Urgencia y emergencia </a:t>
          </a:r>
          <a:r>
            <a:rPr lang="es-CO" sz="2000" b="1" kern="1200" dirty="0"/>
            <a:t>(CRUE) </a:t>
          </a:r>
          <a:r>
            <a:rPr lang="es-CO" sz="2000" kern="1200" dirty="0"/>
            <a:t>del país. </a:t>
          </a:r>
        </a:p>
      </dsp:txBody>
      <dsp:txXfrm>
        <a:off x="168852" y="2733778"/>
        <a:ext cx="3959044" cy="1237201"/>
      </dsp:txXfrm>
    </dsp:sp>
    <dsp:sp modelId="{0B60D52A-C514-4E1E-AB9F-B5AECA902940}">
      <dsp:nvSpPr>
        <dsp:cNvPr id="0" name=""/>
        <dsp:cNvSpPr/>
      </dsp:nvSpPr>
      <dsp:spPr>
        <a:xfrm>
          <a:off x="3892" y="2555071"/>
          <a:ext cx="866041" cy="1299061"/>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2D9031-14AE-4076-AFD4-22D403334DA4}">
      <dsp:nvSpPr>
        <dsp:cNvPr id="0" name=""/>
        <dsp:cNvSpPr/>
      </dsp:nvSpPr>
      <dsp:spPr>
        <a:xfrm>
          <a:off x="4534006" y="2733778"/>
          <a:ext cx="3959044" cy="12372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7998" tIns="76200" rIns="76200" bIns="76200" numCol="1" spcCol="1270" anchor="ctr" anchorCtr="0">
          <a:noAutofit/>
        </a:bodyPr>
        <a:lstStyle/>
        <a:p>
          <a:pPr marL="0" lvl="0" indent="0" algn="l" defTabSz="889000" rtl="0">
            <a:lnSpc>
              <a:spcPct val="90000"/>
            </a:lnSpc>
            <a:spcBef>
              <a:spcPct val="0"/>
            </a:spcBef>
            <a:spcAft>
              <a:spcPct val="35000"/>
            </a:spcAft>
            <a:buNone/>
          </a:pPr>
          <a:r>
            <a:rPr lang="es-CO" sz="2000" kern="1200"/>
            <a:t>Emergencias y Desastres del Ministerio de Protección Social </a:t>
          </a:r>
          <a:r>
            <a:rPr lang="es-CO" sz="2000" b="1" kern="1200"/>
            <a:t>(MinSalud)</a:t>
          </a:r>
          <a:endParaRPr lang="es-CO" sz="2000" kern="1200"/>
        </a:p>
      </dsp:txBody>
      <dsp:txXfrm>
        <a:off x="4534006" y="2733778"/>
        <a:ext cx="3959044" cy="1237201"/>
      </dsp:txXfrm>
    </dsp:sp>
    <dsp:sp modelId="{A1E6A00B-4C39-402F-BC94-93A337B4005F}">
      <dsp:nvSpPr>
        <dsp:cNvPr id="0" name=""/>
        <dsp:cNvSpPr/>
      </dsp:nvSpPr>
      <dsp:spPr>
        <a:xfrm>
          <a:off x="4369046" y="2555071"/>
          <a:ext cx="866041" cy="1299061"/>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59F02-5F5A-48F2-A9A5-AB22646590B0}">
      <dsp:nvSpPr>
        <dsp:cNvPr id="0" name=""/>
        <dsp:cNvSpPr/>
      </dsp:nvSpPr>
      <dsp:spPr>
        <a:xfrm>
          <a:off x="3566558" y="0"/>
          <a:ext cx="3680828" cy="166478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CO" sz="1600" b="0" kern="1200" dirty="0">
              <a:latin typeface="Arial" panose="020B0604020202020204" pitchFamily="34" charset="0"/>
              <a:cs typeface="Arial" panose="020B0604020202020204" pitchFamily="34" charset="0"/>
            </a:rPr>
            <a:t>Este sistema ayuda a ubicar dichas víctimas en la institución de salud que preste los servicios requeridos por el paciente a lo largo del territorio nacional con previa autorización y ubicación por parte del CRUE que este manejando la emergencia.</a:t>
          </a:r>
          <a:endParaRPr lang="es-CO" sz="1600" kern="1200" dirty="0"/>
        </a:p>
      </dsp:txBody>
      <dsp:txXfrm>
        <a:off x="3566558" y="0"/>
        <a:ext cx="3680828" cy="1664780"/>
      </dsp:txXfrm>
    </dsp:sp>
    <dsp:sp modelId="{73546885-0434-473E-B210-A7F46DF3FD2F}">
      <dsp:nvSpPr>
        <dsp:cNvPr id="0" name=""/>
        <dsp:cNvSpPr/>
      </dsp:nvSpPr>
      <dsp:spPr>
        <a:xfrm>
          <a:off x="1753612" y="449"/>
          <a:ext cx="1648132" cy="1664780"/>
        </a:xfrm>
        <a:prstGeom prst="rect">
          <a:avLst/>
        </a:prstGeom>
        <a:blipFill rotWithShape="1">
          <a:blip xmlns:r="http://schemas.openxmlformats.org/officeDocument/2006/relationships" r:embed="rId1"/>
          <a:srcRect/>
          <a:stretch>
            <a:fillRect t="-1000" b="-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9C0F629-971D-48E9-B397-CF3459E20BD6}">
      <dsp:nvSpPr>
        <dsp:cNvPr id="0" name=""/>
        <dsp:cNvSpPr/>
      </dsp:nvSpPr>
      <dsp:spPr>
        <a:xfrm>
          <a:off x="1753612" y="1939917"/>
          <a:ext cx="3680828" cy="166478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CO" sz="1600" kern="1200" dirty="0">
              <a:latin typeface="Arial" panose="020B0604020202020204" pitchFamily="34" charset="0"/>
              <a:cs typeface="Arial" panose="020B0604020202020204" pitchFamily="34" charset="0"/>
            </a:rPr>
            <a:t>El traslado </a:t>
          </a:r>
          <a:r>
            <a:rPr lang="es-CO" sz="1600" kern="1200" dirty="0">
              <a:solidFill>
                <a:schemeClr val="tx1"/>
              </a:solidFill>
              <a:latin typeface="Arial" panose="020B0604020202020204" pitchFamily="34" charset="0"/>
              <a:cs typeface="Arial" panose="020B0604020202020204" pitchFamily="34" charset="0"/>
            </a:rPr>
            <a:t>de pacientes</a:t>
          </a:r>
          <a:r>
            <a:rPr lang="es-CO" sz="1600" kern="1200" dirty="0">
              <a:latin typeface="Arial" panose="020B0604020202020204" pitchFamily="34" charset="0"/>
              <a:cs typeface="Arial" panose="020B0604020202020204" pitchFamily="34" charset="0"/>
            </a:rPr>
            <a:t> sería realizado por el CNRP utilizando los aviones y personal de la Fuerza Aérea Colombiana principalmente, también la utilización de móviles terrestres de los diferentes CRUE, como el apoyo de lanchas rápidas especializadas</a:t>
          </a:r>
          <a:endParaRPr lang="es-CO" sz="1600" strike="sngStrike" kern="1200" dirty="0"/>
        </a:p>
      </dsp:txBody>
      <dsp:txXfrm>
        <a:off x="1753612" y="1939917"/>
        <a:ext cx="3680828" cy="1664780"/>
      </dsp:txXfrm>
    </dsp:sp>
    <dsp:sp modelId="{425CBF0B-15EA-43C2-A0F9-CB51B1F53B96}">
      <dsp:nvSpPr>
        <dsp:cNvPr id="0" name=""/>
        <dsp:cNvSpPr/>
      </dsp:nvSpPr>
      <dsp:spPr>
        <a:xfrm>
          <a:off x="5599254" y="1939917"/>
          <a:ext cx="1648132" cy="1664780"/>
        </a:xfrm>
        <a:prstGeom prst="rect">
          <a:avLst/>
        </a:prstGeom>
        <a:blipFill rotWithShape="1">
          <a:blip xmlns:r="http://schemas.openxmlformats.org/officeDocument/2006/relationships" r:embed="rId2"/>
          <a:srcRect/>
          <a:stretch>
            <a:fillRect l="-19000" r="-1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FD51871-4EE5-4C37-AFFD-6430BAEC2940}">
      <dsp:nvSpPr>
        <dsp:cNvPr id="0" name=""/>
        <dsp:cNvSpPr/>
      </dsp:nvSpPr>
      <dsp:spPr>
        <a:xfrm>
          <a:off x="3566558" y="3879386"/>
          <a:ext cx="3680828" cy="166478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CO" sz="1600" b="0" kern="1200" dirty="0">
              <a:latin typeface="Arial" panose="020B0604020202020204" pitchFamily="34" charset="0"/>
              <a:cs typeface="Arial" panose="020B0604020202020204" pitchFamily="34" charset="0"/>
            </a:rPr>
            <a:t>Tarea que será guiada por el Ministerio de Protección Social y la UNGRD desde la respectiva instancia de coordinación que se active.</a:t>
          </a:r>
          <a:endParaRPr lang="es-CO" sz="1600" strike="sngStrike" kern="1200" baseline="0" dirty="0"/>
        </a:p>
      </dsp:txBody>
      <dsp:txXfrm>
        <a:off x="3566558" y="3879386"/>
        <a:ext cx="3680828" cy="1664780"/>
      </dsp:txXfrm>
    </dsp:sp>
    <dsp:sp modelId="{1FB6A4A7-BD13-4351-AB77-F2F710978DD1}">
      <dsp:nvSpPr>
        <dsp:cNvPr id="0" name=""/>
        <dsp:cNvSpPr/>
      </dsp:nvSpPr>
      <dsp:spPr>
        <a:xfrm>
          <a:off x="1753612" y="3879386"/>
          <a:ext cx="1648132" cy="1664780"/>
        </a:xfrm>
        <a:prstGeom prst="rect">
          <a:avLst/>
        </a:prstGeom>
        <a:blipFill rotWithShape="1">
          <a:blip xmlns:r="http://schemas.openxmlformats.org/officeDocument/2006/relationships" r:embed="rId3"/>
          <a:srcRect/>
          <a:stretch>
            <a:fillRect l="-8000" r="-8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E221C-AFF6-4D21-B2CD-437555F6AA0D}">
      <dsp:nvSpPr>
        <dsp:cNvPr id="0" name=""/>
        <dsp:cNvSpPr/>
      </dsp:nvSpPr>
      <dsp:spPr>
        <a:xfrm>
          <a:off x="0" y="0"/>
          <a:ext cx="8473557"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47C294-9F1A-4247-B06B-75FE32B1A4F0}">
      <dsp:nvSpPr>
        <dsp:cNvPr id="0" name=""/>
        <dsp:cNvSpPr/>
      </dsp:nvSpPr>
      <dsp:spPr>
        <a:xfrm>
          <a:off x="0" y="0"/>
          <a:ext cx="8473557" cy="117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ES" sz="1800" kern="1200" dirty="0"/>
            <a:t>- Evaluar la necesidad de atención y criticidad de la víctima por parte de los receptores de dicha información y posterior aceptación en este caso los CRUE, determinando el traslado aéreo por parte del CNRP y asegurando una atención optima a los pacientes.</a:t>
          </a:r>
          <a:endParaRPr lang="es-CO" sz="1800" kern="1200" dirty="0"/>
        </a:p>
      </dsp:txBody>
      <dsp:txXfrm>
        <a:off x="0" y="0"/>
        <a:ext cx="8473557" cy="1177245"/>
      </dsp:txXfrm>
    </dsp:sp>
    <dsp:sp modelId="{1C8796A4-8979-4014-B2E4-3C09CD16D3F7}">
      <dsp:nvSpPr>
        <dsp:cNvPr id="0" name=""/>
        <dsp:cNvSpPr/>
      </dsp:nvSpPr>
      <dsp:spPr>
        <a:xfrm>
          <a:off x="0" y="1177245"/>
          <a:ext cx="8473557"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F36AD40-500A-4E33-9775-23061398E37F}">
      <dsp:nvSpPr>
        <dsp:cNvPr id="0" name=""/>
        <dsp:cNvSpPr/>
      </dsp:nvSpPr>
      <dsp:spPr>
        <a:xfrm>
          <a:off x="0" y="1177245"/>
          <a:ext cx="8473557" cy="117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ES" sz="1800" kern="1200" dirty="0"/>
            <a:t>- Desarrollar un Software como sistema de información que agilice la atención y traslado de pacientes en diversas partes del país.</a:t>
          </a:r>
          <a:endParaRPr lang="es-CO" sz="1800" kern="1200" dirty="0"/>
        </a:p>
      </dsp:txBody>
      <dsp:txXfrm>
        <a:off x="0" y="1177245"/>
        <a:ext cx="8473557" cy="1177245"/>
      </dsp:txXfrm>
    </dsp:sp>
    <dsp:sp modelId="{37EA3FD3-04DC-4BCB-BE85-CB820802BE18}">
      <dsp:nvSpPr>
        <dsp:cNvPr id="0" name=""/>
        <dsp:cNvSpPr/>
      </dsp:nvSpPr>
      <dsp:spPr>
        <a:xfrm>
          <a:off x="0" y="2354490"/>
          <a:ext cx="8473557"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A8F89F-2349-4AEA-BA3A-8C09FE78DA32}">
      <dsp:nvSpPr>
        <dsp:cNvPr id="0" name=""/>
        <dsp:cNvSpPr/>
      </dsp:nvSpPr>
      <dsp:spPr>
        <a:xfrm>
          <a:off x="0" y="2354490"/>
          <a:ext cx="8473557" cy="117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ES" sz="1800" kern="1200" dirty="0"/>
            <a:t>- Facilitar la articulación de las entidades involucradas como primeros respondientes en salud en los procesos de evaluación, remisión, traslado y atención de pacientes victimas de situaciones de desastres a través del Software que sistematice la información</a:t>
          </a:r>
          <a:endParaRPr lang="es-CO" sz="1800" kern="1200" dirty="0"/>
        </a:p>
      </dsp:txBody>
      <dsp:txXfrm>
        <a:off x="0" y="2354490"/>
        <a:ext cx="8473557" cy="1177245"/>
      </dsp:txXfrm>
    </dsp:sp>
    <dsp:sp modelId="{D41DB941-14F7-4DA9-A407-BB2D491EBBFD}">
      <dsp:nvSpPr>
        <dsp:cNvPr id="0" name=""/>
        <dsp:cNvSpPr/>
      </dsp:nvSpPr>
      <dsp:spPr>
        <a:xfrm>
          <a:off x="0" y="3531735"/>
          <a:ext cx="8473557"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6863F06-8C1A-43DE-973F-B2B137242AC0}">
      <dsp:nvSpPr>
        <dsp:cNvPr id="0" name=""/>
        <dsp:cNvSpPr/>
      </dsp:nvSpPr>
      <dsp:spPr>
        <a:xfrm>
          <a:off x="0" y="3531735"/>
          <a:ext cx="8473557" cy="117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s-ES" sz="1800" kern="1200" dirty="0"/>
            <a:t>- Proponer los mecanismos que permitan la operación de la plataforma ante una respuesta de emergencia o desastre.</a:t>
          </a:r>
          <a:endParaRPr lang="es-CO" sz="1800" kern="1200" dirty="0"/>
        </a:p>
      </dsp:txBody>
      <dsp:txXfrm>
        <a:off x="0" y="3531735"/>
        <a:ext cx="8473557" cy="1177245"/>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F12C0-50EA-4FD5-B451-72508F3C2FA2}" type="datetimeFigureOut">
              <a:rPr lang="es-CO" smtClean="0"/>
              <a:t>8/06/2018</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2E120-9E9E-4C19-A6FB-4A6A05F04E7D}" type="slidenum">
              <a:rPr lang="es-CO" smtClean="0"/>
              <a:t>‹Nº›</a:t>
            </a:fld>
            <a:endParaRPr lang="es-CO"/>
          </a:p>
        </p:txBody>
      </p:sp>
    </p:spTree>
    <p:extLst>
      <p:ext uri="{BB962C8B-B14F-4D97-AF65-F5344CB8AC3E}">
        <p14:creationId xmlns:p14="http://schemas.microsoft.com/office/powerpoint/2010/main" val="418602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A72E120-9E9E-4C19-A6FB-4A6A05F04E7D}" type="slidenum">
              <a:rPr lang="es-CO" smtClean="0"/>
              <a:t>13</a:t>
            </a:fld>
            <a:endParaRPr lang="es-CO"/>
          </a:p>
        </p:txBody>
      </p:sp>
    </p:spTree>
    <p:extLst>
      <p:ext uri="{BB962C8B-B14F-4D97-AF65-F5344CB8AC3E}">
        <p14:creationId xmlns:p14="http://schemas.microsoft.com/office/powerpoint/2010/main" val="257233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A72E120-9E9E-4C19-A6FB-4A6A05F04E7D}" type="slidenum">
              <a:rPr lang="es-CO" smtClean="0"/>
              <a:t>24</a:t>
            </a:fld>
            <a:endParaRPr lang="es-CO"/>
          </a:p>
        </p:txBody>
      </p:sp>
    </p:spTree>
    <p:extLst>
      <p:ext uri="{BB962C8B-B14F-4D97-AF65-F5344CB8AC3E}">
        <p14:creationId xmlns:p14="http://schemas.microsoft.com/office/powerpoint/2010/main" val="3126486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8" name="1 Título"/>
          <p:cNvSpPr>
            <a:spLocks noGrp="1"/>
          </p:cNvSpPr>
          <p:nvPr>
            <p:ph type="ctrTitle"/>
          </p:nvPr>
        </p:nvSpPr>
        <p:spPr>
          <a:xfrm>
            <a:off x="5292080" y="1410345"/>
            <a:ext cx="3672408" cy="4250903"/>
          </a:xfrm>
        </p:spPr>
        <p:txBody>
          <a:bodyPr>
            <a:normAutofit/>
          </a:bodyPr>
          <a:lstStyle>
            <a:lvl1pPr algn="ctr">
              <a:defRPr sz="3600" b="1">
                <a:solidFill>
                  <a:schemeClr val="bg1"/>
                </a:solidFill>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151424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83179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84601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28102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a:prstGeom prst="rect">
            <a:avLst/>
          </a:prstGeo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xfrm>
            <a:off x="457200" y="6356352"/>
            <a:ext cx="2133600" cy="365125"/>
          </a:xfrm>
          <a:prstGeom prst="rect">
            <a:avLst/>
          </a:prstGeom>
        </p:spPr>
        <p:txBody>
          <a:bodyPr/>
          <a:lstStyle/>
          <a:p>
            <a:fld id="{148B6253-7583-4453-AB4A-A20834A229D3}" type="datetimeFigureOut">
              <a:rPr lang="es-CO" smtClean="0"/>
              <a:t>8/06/2018</a:t>
            </a:fld>
            <a:endParaRPr lang="es-CO"/>
          </a:p>
        </p:txBody>
      </p:sp>
      <p:sp>
        <p:nvSpPr>
          <p:cNvPr id="5" name="4 Marcador de pie de página"/>
          <p:cNvSpPr>
            <a:spLocks noGrp="1"/>
          </p:cNvSpPr>
          <p:nvPr>
            <p:ph type="ftr" sz="quarter" idx="11"/>
          </p:nvPr>
        </p:nvSpPr>
        <p:spPr>
          <a:xfrm>
            <a:off x="3124201" y="6356352"/>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1" y="6356352"/>
            <a:ext cx="2133600" cy="365125"/>
          </a:xfrm>
          <a:prstGeom prst="rect">
            <a:avLst/>
          </a:prstGeom>
        </p:spPr>
        <p:txBody>
          <a:bodyPr/>
          <a:lstStyle/>
          <a:p>
            <a:fld id="{6CB7C5EB-82CE-49D5-884F-CEB8380288A8}" type="slidenum">
              <a:rPr lang="es-CO" smtClean="0"/>
              <a:t>‹Nº›</a:t>
            </a:fld>
            <a:endParaRPr lang="es-CO"/>
          </a:p>
        </p:txBody>
      </p:sp>
    </p:spTree>
    <p:extLst>
      <p:ext uri="{BB962C8B-B14F-4D97-AF65-F5344CB8AC3E}">
        <p14:creationId xmlns:p14="http://schemas.microsoft.com/office/powerpoint/2010/main" val="8223988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1 Marcador de título"/>
          <p:cNvSpPr>
            <a:spLocks noGrp="1"/>
          </p:cNvSpPr>
          <p:nvPr>
            <p:ph type="title"/>
          </p:nvPr>
        </p:nvSpPr>
        <p:spPr>
          <a:xfrm>
            <a:off x="1835696" y="202630"/>
            <a:ext cx="6851104" cy="274042"/>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sp>
        <p:nvSpPr>
          <p:cNvPr id="3" name="2 Marcador de texto"/>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9D309-B2BE-4940-A696-E5DF4AFD07DD}" type="datetimeFigureOut">
              <a:rPr lang="es-CO" smtClean="0"/>
              <a:pPr/>
              <a:t>8/06/2018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677B9-F039-4794-9B13-7712F9740DF1}" type="slidenum">
              <a:rPr lang="es-CO" smtClean="0"/>
              <a:pPr/>
              <a:t>‹Nº›</a:t>
            </a:fld>
            <a:endParaRPr lang="es-CO"/>
          </a:p>
        </p:txBody>
      </p:sp>
    </p:spTree>
    <p:extLst>
      <p:ext uri="{BB962C8B-B14F-4D97-AF65-F5344CB8AC3E}">
        <p14:creationId xmlns:p14="http://schemas.microsoft.com/office/powerpoint/2010/main" val="1679414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Lst>
  <p:txStyles>
    <p:title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mailto:harevalo@minsalud.gov.co"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CO" sz="2400" i="1" dirty="0">
                <a:latin typeface="Arial" panose="020B0604020202020204" pitchFamily="34" charset="0"/>
                <a:cs typeface="Arial" panose="020B0604020202020204" pitchFamily="34" charset="0"/>
              </a:rPr>
              <a:t>Sistema de Información en Tiempo Real para Clasificación y Traslado de Pacientes Víctimas de Desastres - Software “GESTVIC” para la primera respuesta en salud.</a:t>
            </a:r>
            <a:br>
              <a:rPr lang="es-CO" sz="2400" dirty="0">
                <a:latin typeface="Arial" panose="020B0604020202020204" pitchFamily="34" charset="0"/>
                <a:cs typeface="Arial" panose="020B0604020202020204" pitchFamily="34" charset="0"/>
              </a:rPr>
            </a:br>
            <a:endParaRPr lang="es-CO" sz="2400" dirty="0">
              <a:latin typeface="Arial" panose="020B0604020202020204" pitchFamily="34" charset="0"/>
              <a:cs typeface="Arial" panose="020B0604020202020204" pitchFamily="34" charset="0"/>
            </a:endParaRPr>
          </a:p>
        </p:txBody>
      </p:sp>
      <p:pic>
        <p:nvPicPr>
          <p:cNvPr id="2050" name="Picture 2" descr="http://eird.org/pr18/images/logo-english.png"/>
          <p:cNvPicPr>
            <a:picLocks noChangeAspect="1" noChangeArrowheads="1"/>
          </p:cNvPicPr>
          <p:nvPr/>
        </p:nvPicPr>
        <p:blipFill>
          <a:blip r:embed="rId2" cstate="print"/>
          <a:srcRect l="81303" t="20641" r="2299" b="12276"/>
          <a:stretch>
            <a:fillRect/>
          </a:stretch>
        </p:blipFill>
        <p:spPr bwMode="auto">
          <a:xfrm>
            <a:off x="3059832" y="4869160"/>
            <a:ext cx="1296144" cy="673995"/>
          </a:xfrm>
          <a:prstGeom prst="rect">
            <a:avLst/>
          </a:prstGeom>
          <a:noFill/>
        </p:spPr>
      </p:pic>
      <p:pic>
        <p:nvPicPr>
          <p:cNvPr id="4" name="Picture 2" descr="http://eird.org/pr18/images/logo-english.png"/>
          <p:cNvPicPr>
            <a:picLocks noChangeAspect="1" noChangeArrowheads="1"/>
          </p:cNvPicPr>
          <p:nvPr/>
        </p:nvPicPr>
        <p:blipFill>
          <a:blip r:embed="rId2" cstate="print"/>
          <a:srcRect l="16333" t="13680" r="48888"/>
          <a:stretch>
            <a:fillRect/>
          </a:stretch>
        </p:blipFill>
        <p:spPr bwMode="auto">
          <a:xfrm>
            <a:off x="323528" y="2996952"/>
            <a:ext cx="2880320" cy="908748"/>
          </a:xfrm>
          <a:prstGeom prst="rect">
            <a:avLst/>
          </a:prstGeom>
          <a:noFill/>
        </p:spPr>
      </p:pic>
    </p:spTree>
    <p:extLst>
      <p:ext uri="{BB962C8B-B14F-4D97-AF65-F5344CB8AC3E}">
        <p14:creationId xmlns:p14="http://schemas.microsoft.com/office/powerpoint/2010/main" val="350138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F3AF728-79B7-49C4-A04B-402E5502216B}"/>
              </a:ext>
            </a:extLst>
          </p:cNvPr>
          <p:cNvSpPr txBox="1"/>
          <p:nvPr/>
        </p:nvSpPr>
        <p:spPr>
          <a:xfrm>
            <a:off x="777105" y="198681"/>
            <a:ext cx="4784838" cy="430812"/>
          </a:xfrm>
          <a:prstGeom prst="rect">
            <a:avLst/>
          </a:prstGeom>
          <a:noFill/>
        </p:spPr>
        <p:txBody>
          <a:bodyPr wrap="none" rtlCol="0">
            <a:spAutoFit/>
          </a:bodyPr>
          <a:lstStyle/>
          <a:p>
            <a:r>
              <a:rPr lang="es-CO" sz="2200" b="1" dirty="0">
                <a:solidFill>
                  <a:schemeClr val="bg1"/>
                </a:solidFill>
              </a:rPr>
              <a:t>OBJETIVOS ESPECIFICOS DEL PROYECTO</a:t>
            </a:r>
          </a:p>
        </p:txBody>
      </p:sp>
      <p:sp>
        <p:nvSpPr>
          <p:cNvPr id="7" name="Título 1">
            <a:extLst>
              <a:ext uri="{FF2B5EF4-FFF2-40B4-BE49-F238E27FC236}">
                <a16:creationId xmlns:a16="http://schemas.microsoft.com/office/drawing/2014/main" id="{B2333047-31B3-481F-8C6C-F77156983C5E}"/>
              </a:ext>
            </a:extLst>
          </p:cNvPr>
          <p:cNvSpPr txBox="1">
            <a:spLocks/>
          </p:cNvSpPr>
          <p:nvPr/>
        </p:nvSpPr>
        <p:spPr>
          <a:xfrm>
            <a:off x="777105" y="3197267"/>
            <a:ext cx="7772401" cy="612668"/>
          </a:xfrm>
          <a:prstGeom prst="rect">
            <a:avLst/>
          </a:prstGeom>
        </p:spPr>
        <p:txBody>
          <a:bodyPr/>
          <a:lstStyle>
            <a:lvl1pPr algn="l" defTabSz="457200" rtl="0" eaLnBrk="1" latinLnBrk="0" hangingPunct="1">
              <a:spcBef>
                <a:spcPct val="0"/>
              </a:spcBef>
              <a:buNone/>
              <a:defRPr sz="1100" b="1" kern="1200">
                <a:solidFill>
                  <a:schemeClr val="tx2"/>
                </a:solidFill>
                <a:latin typeface="+mj-lt"/>
                <a:ea typeface="+mj-ea"/>
                <a:cs typeface="+mj-cs"/>
              </a:defRPr>
            </a:lvl1pPr>
          </a:lstStyle>
          <a:p>
            <a:br>
              <a:rPr lang="es-CO" dirty="0"/>
            </a:br>
            <a:br>
              <a:rPr lang="es-CO" dirty="0"/>
            </a:br>
            <a:br>
              <a:rPr lang="es-CO" dirty="0"/>
            </a:br>
            <a:br>
              <a:rPr lang="es-CO" dirty="0"/>
            </a:br>
            <a:endParaRPr lang="es-CO" dirty="0"/>
          </a:p>
        </p:txBody>
      </p:sp>
      <p:graphicFrame>
        <p:nvGraphicFramePr>
          <p:cNvPr id="2" name="Diagrama 1"/>
          <p:cNvGraphicFramePr/>
          <p:nvPr>
            <p:extLst>
              <p:ext uri="{D42A27DB-BD31-4B8C-83A1-F6EECF244321}">
                <p14:modId xmlns:p14="http://schemas.microsoft.com/office/powerpoint/2010/main" val="735796971"/>
              </p:ext>
            </p:extLst>
          </p:nvPr>
        </p:nvGraphicFramePr>
        <p:xfrm>
          <a:off x="335221" y="1528331"/>
          <a:ext cx="8473557" cy="4708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a:extLst>
              <a:ext uri="{FF2B5EF4-FFF2-40B4-BE49-F238E27FC236}">
                <a16:creationId xmlns:a16="http://schemas.microsoft.com/office/drawing/2014/main" id="{43FF5EAF-D7AF-4FBE-A0E8-15A0D1897FA6}"/>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8" name="Título 6">
            <a:extLst>
              <a:ext uri="{FF2B5EF4-FFF2-40B4-BE49-F238E27FC236}">
                <a16:creationId xmlns:a16="http://schemas.microsoft.com/office/drawing/2014/main" id="{E78963AE-0824-439E-94DA-33833A562AA1}"/>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OBJETIVOS ESPECIFICOS</a:t>
            </a:r>
          </a:p>
        </p:txBody>
      </p:sp>
    </p:spTree>
    <p:extLst>
      <p:ext uri="{BB962C8B-B14F-4D97-AF65-F5344CB8AC3E}">
        <p14:creationId xmlns:p14="http://schemas.microsoft.com/office/powerpoint/2010/main" val="349919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3E4218A-DDFB-4FE1-BC6B-5D2C2855F938}"/>
              </a:ext>
            </a:extLst>
          </p:cNvPr>
          <p:cNvSpPr txBox="1"/>
          <p:nvPr/>
        </p:nvSpPr>
        <p:spPr>
          <a:xfrm>
            <a:off x="848150" y="152969"/>
            <a:ext cx="1427707" cy="523001"/>
          </a:xfrm>
          <a:prstGeom prst="rect">
            <a:avLst/>
          </a:prstGeom>
          <a:noFill/>
        </p:spPr>
        <p:txBody>
          <a:bodyPr wrap="none" rtlCol="0">
            <a:spAutoFit/>
          </a:bodyPr>
          <a:lstStyle/>
          <a:p>
            <a:r>
              <a:rPr lang="es-CO" sz="2799" b="1" dirty="0">
                <a:solidFill>
                  <a:schemeClr val="bg1"/>
                </a:solidFill>
              </a:rPr>
              <a:t>GESTVIC</a:t>
            </a:r>
          </a:p>
        </p:txBody>
      </p:sp>
      <p:pic>
        <p:nvPicPr>
          <p:cNvPr id="7" name="Imagen 6">
            <a:extLst>
              <a:ext uri="{FF2B5EF4-FFF2-40B4-BE49-F238E27FC236}">
                <a16:creationId xmlns:a16="http://schemas.microsoft.com/office/drawing/2014/main" id="{09E3226F-497E-41A3-98F7-AFE36CB52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453" y="908721"/>
            <a:ext cx="4483190" cy="3600399"/>
          </a:xfrm>
          <a:prstGeom prst="rect">
            <a:avLst/>
          </a:prstGeom>
        </p:spPr>
      </p:pic>
      <p:sp>
        <p:nvSpPr>
          <p:cNvPr id="8" name="Rectángulo 7">
            <a:extLst>
              <a:ext uri="{FF2B5EF4-FFF2-40B4-BE49-F238E27FC236}">
                <a16:creationId xmlns:a16="http://schemas.microsoft.com/office/drawing/2014/main" id="{A5EC084A-33A9-4F09-BF5C-72DC72BF242E}"/>
              </a:ext>
            </a:extLst>
          </p:cNvPr>
          <p:cNvSpPr/>
          <p:nvPr/>
        </p:nvSpPr>
        <p:spPr>
          <a:xfrm>
            <a:off x="457915" y="4753221"/>
            <a:ext cx="8228171" cy="1477328"/>
          </a:xfrm>
          <a:prstGeom prst="rect">
            <a:avLst/>
          </a:prstGeom>
        </p:spPr>
        <p:txBody>
          <a:bodyPr wrap="square">
            <a:spAutoFit/>
          </a:bodyPr>
          <a:lstStyle/>
          <a:p>
            <a:pPr algn="just"/>
            <a:r>
              <a:rPr lang="es-CO" dirty="0">
                <a:latin typeface="Arial" panose="020B0604020202020204" pitchFamily="34" charset="0"/>
                <a:ea typeface="Times New Roman" panose="02020603050405020304" pitchFamily="18" charset="0"/>
                <a:cs typeface="Arial" panose="020B0604020202020204" pitchFamily="34" charset="0"/>
              </a:rPr>
              <a:t>Es un sistema de información en tiempo real, que a través de un software, cumple con todos los lineamientos y estándares para la gestión de la atención de víctimas en desastres, busca garantizar la sobrevida de los pacientes y disminuye la morbimortalidad asociada al traslado y atención medica en niveles adecuados.</a:t>
            </a:r>
            <a:endParaRPr lang="es-CO"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CuadroTexto 9">
            <a:extLst>
              <a:ext uri="{FF2B5EF4-FFF2-40B4-BE49-F238E27FC236}">
                <a16:creationId xmlns:a16="http://schemas.microsoft.com/office/drawing/2014/main" id="{63B63C00-8E9E-453B-85BC-F919D9FC46E1}"/>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12" name="Título 6">
            <a:extLst>
              <a:ext uri="{FF2B5EF4-FFF2-40B4-BE49-F238E27FC236}">
                <a16:creationId xmlns:a16="http://schemas.microsoft.com/office/drawing/2014/main" id="{04BE983E-774D-4461-B29C-1C97B39F77E3}"/>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SOFTWARE GESTVIC</a:t>
            </a:r>
          </a:p>
        </p:txBody>
      </p:sp>
    </p:spTree>
    <p:extLst>
      <p:ext uri="{BB962C8B-B14F-4D97-AF65-F5344CB8AC3E}">
        <p14:creationId xmlns:p14="http://schemas.microsoft.com/office/powerpoint/2010/main" val="14683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33AF191-B60A-4C10-B07B-12DA41DEB1BB}"/>
              </a:ext>
            </a:extLst>
          </p:cNvPr>
          <p:cNvSpPr txBox="1"/>
          <p:nvPr/>
        </p:nvSpPr>
        <p:spPr>
          <a:xfrm>
            <a:off x="848150" y="152969"/>
            <a:ext cx="1427707" cy="523001"/>
          </a:xfrm>
          <a:prstGeom prst="rect">
            <a:avLst/>
          </a:prstGeom>
          <a:noFill/>
        </p:spPr>
        <p:txBody>
          <a:bodyPr wrap="none" rtlCol="0">
            <a:spAutoFit/>
          </a:bodyPr>
          <a:lstStyle/>
          <a:p>
            <a:r>
              <a:rPr lang="es-CO" sz="2799" b="1" dirty="0">
                <a:solidFill>
                  <a:schemeClr val="bg1"/>
                </a:solidFill>
              </a:rPr>
              <a:t>GESTVIC</a:t>
            </a:r>
          </a:p>
        </p:txBody>
      </p:sp>
      <p:sp>
        <p:nvSpPr>
          <p:cNvPr id="6" name="Rectángulo 5">
            <a:extLst>
              <a:ext uri="{FF2B5EF4-FFF2-40B4-BE49-F238E27FC236}">
                <a16:creationId xmlns:a16="http://schemas.microsoft.com/office/drawing/2014/main" id="{5C69E9BD-458F-4585-8E90-0DB41FFB3D3B}"/>
              </a:ext>
            </a:extLst>
          </p:cNvPr>
          <p:cNvSpPr/>
          <p:nvPr/>
        </p:nvSpPr>
        <p:spPr>
          <a:xfrm>
            <a:off x="368200" y="1196752"/>
            <a:ext cx="8092232" cy="1938992"/>
          </a:xfrm>
          <a:prstGeom prst="rect">
            <a:avLst/>
          </a:prstGeom>
        </p:spPr>
        <p:txBody>
          <a:bodyPr wrap="square">
            <a:spAutoFit/>
          </a:bodyPr>
          <a:lstStyle/>
          <a:p>
            <a:pPr algn="just"/>
            <a:r>
              <a:rPr lang="es-CO" sz="2000" dirty="0">
                <a:latin typeface="Arial" panose="020B0604020202020204" pitchFamily="34" charset="0"/>
                <a:ea typeface="Times New Roman" panose="02020603050405020304" pitchFamily="18" charset="0"/>
                <a:cs typeface="Arial" panose="020B0604020202020204" pitchFamily="34" charset="0"/>
              </a:rPr>
              <a:t>Este sistema cuenta con tres niveles de información esenciales para su funcionamiento (Víctimas, Nivel de atención requerido y Medio de transporte idóneo), de los cuales derivan varios subniveles que permitirán la clasificación de la información recibida en el software y la obtención de información estadística sobre la atención de pacientes durante el desastre.</a:t>
            </a:r>
          </a:p>
        </p:txBody>
      </p:sp>
      <p:sp>
        <p:nvSpPr>
          <p:cNvPr id="8" name="CuadroTexto 7">
            <a:extLst>
              <a:ext uri="{FF2B5EF4-FFF2-40B4-BE49-F238E27FC236}">
                <a16:creationId xmlns:a16="http://schemas.microsoft.com/office/drawing/2014/main" id="{BC926CD3-1924-4FDA-98D1-6B7CAF04931B}"/>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10" name="Título 6">
            <a:extLst>
              <a:ext uri="{FF2B5EF4-FFF2-40B4-BE49-F238E27FC236}">
                <a16:creationId xmlns:a16="http://schemas.microsoft.com/office/drawing/2014/main" id="{A4EAEA0F-448D-48C0-B2BB-F5C54C48FFEA}"/>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SOFTWARE GESTVIC</a:t>
            </a:r>
          </a:p>
        </p:txBody>
      </p:sp>
      <p:pic>
        <p:nvPicPr>
          <p:cNvPr id="2" name="Imagen 1" descr="Recorte de pantalla"/>
          <p:cNvPicPr>
            <a:picLocks noChangeAspect="1"/>
          </p:cNvPicPr>
          <p:nvPr/>
        </p:nvPicPr>
        <p:blipFill rotWithShape="1">
          <a:blip r:embed="rId2">
            <a:extLst>
              <a:ext uri="{28A0092B-C50C-407E-A947-70E740481C1C}">
                <a14:useLocalDpi xmlns:a14="http://schemas.microsoft.com/office/drawing/2010/main" val="0"/>
              </a:ext>
            </a:extLst>
          </a:blip>
          <a:srcRect l="9264" t="6090" r="4737"/>
          <a:stretch/>
        </p:blipFill>
        <p:spPr>
          <a:xfrm>
            <a:off x="1338965" y="3135744"/>
            <a:ext cx="5753315" cy="3626599"/>
          </a:xfrm>
          <a:prstGeom prst="rect">
            <a:avLst/>
          </a:prstGeom>
        </p:spPr>
      </p:pic>
    </p:spTree>
    <p:extLst>
      <p:ext uri="{BB962C8B-B14F-4D97-AF65-F5344CB8AC3E}">
        <p14:creationId xmlns:p14="http://schemas.microsoft.com/office/powerpoint/2010/main" val="289898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B09A974-9335-4626-A928-8CCFD59CA902}"/>
              </a:ext>
            </a:extLst>
          </p:cNvPr>
          <p:cNvSpPr txBox="1"/>
          <p:nvPr/>
        </p:nvSpPr>
        <p:spPr>
          <a:xfrm>
            <a:off x="822818" y="183444"/>
            <a:ext cx="2819897" cy="461585"/>
          </a:xfrm>
          <a:prstGeom prst="rect">
            <a:avLst/>
          </a:prstGeom>
          <a:noFill/>
        </p:spPr>
        <p:txBody>
          <a:bodyPr wrap="none" rtlCol="0">
            <a:spAutoFit/>
          </a:bodyPr>
          <a:lstStyle/>
          <a:p>
            <a:r>
              <a:rPr lang="es-CO" sz="2400" b="1" dirty="0">
                <a:solidFill>
                  <a:schemeClr val="bg1"/>
                </a:solidFill>
              </a:rPr>
              <a:t>QUE BUSCA GESTVIC</a:t>
            </a:r>
          </a:p>
        </p:txBody>
      </p:sp>
      <p:sp>
        <p:nvSpPr>
          <p:cNvPr id="7" name="Rectángulo 6">
            <a:extLst>
              <a:ext uri="{FF2B5EF4-FFF2-40B4-BE49-F238E27FC236}">
                <a16:creationId xmlns:a16="http://schemas.microsoft.com/office/drawing/2014/main" id="{B2FF0AD4-3847-4AE3-83C4-891DA814FDCA}"/>
              </a:ext>
            </a:extLst>
          </p:cNvPr>
          <p:cNvSpPr/>
          <p:nvPr/>
        </p:nvSpPr>
        <p:spPr>
          <a:xfrm>
            <a:off x="229274" y="1812880"/>
            <a:ext cx="8519190" cy="3831818"/>
          </a:xfrm>
          <a:prstGeom prst="rect">
            <a:avLst/>
          </a:prstGeom>
        </p:spPr>
        <p:txBody>
          <a:bodyPr wrap="square">
            <a:spAutoFit/>
          </a:bodyPr>
          <a:lstStyle/>
          <a:p>
            <a:pPr marL="342900" indent="-342900" algn="just">
              <a:lnSpc>
                <a:spcPct val="150000"/>
              </a:lnSpc>
              <a:buFont typeface="+mj-lt"/>
              <a:buAutoNum type="arabicPeriod"/>
            </a:pPr>
            <a:r>
              <a:rPr lang="es-CO" dirty="0">
                <a:latin typeface="Arial" panose="020B0604020202020204" pitchFamily="34" charset="0"/>
                <a:ea typeface="Times New Roman" panose="02020603050405020304" pitchFamily="18" charset="0"/>
                <a:cs typeface="Arial" panose="020B0604020202020204" pitchFamily="34" charset="0"/>
              </a:rPr>
              <a:t>Generar información en tiempo real que permite realizar un seguimiento y control de la atención en salud que facilite dar una respuesta de manera idónea y oportuna.</a:t>
            </a:r>
          </a:p>
          <a:p>
            <a:pPr marL="342900" indent="-342900" algn="just">
              <a:lnSpc>
                <a:spcPct val="150000"/>
              </a:lnSpc>
              <a:buFont typeface="+mj-lt"/>
              <a:buAutoNum type="arabicPeriod"/>
            </a:pPr>
            <a:r>
              <a:rPr lang="es-CO" dirty="0">
                <a:latin typeface="Arial" panose="020B0604020202020204" pitchFamily="34" charset="0"/>
                <a:ea typeface="Times New Roman" panose="02020603050405020304" pitchFamily="18" charset="0"/>
                <a:cs typeface="Arial" panose="020B0604020202020204" pitchFamily="34" charset="0"/>
              </a:rPr>
              <a:t>Este software permite una activación aperiódica, es decir, en respuesta a los sucesos externos que ocurren de forma irregular. </a:t>
            </a:r>
          </a:p>
          <a:p>
            <a:pPr marL="342900" indent="-342900" algn="just">
              <a:lnSpc>
                <a:spcPct val="150000"/>
              </a:lnSpc>
              <a:buFont typeface="+mj-lt"/>
              <a:buAutoNum type="arabicPeriod"/>
            </a:pPr>
            <a:r>
              <a:rPr lang="es-CO" dirty="0">
                <a:latin typeface="Arial" panose="020B0604020202020204" pitchFamily="34" charset="0"/>
                <a:ea typeface="Times New Roman" panose="02020603050405020304" pitchFamily="18" charset="0"/>
                <a:cs typeface="Arial" panose="020B0604020202020204" pitchFamily="34" charset="0"/>
              </a:rPr>
              <a:t>Con todo esto se busca agilizar y asegurar la atención médica de pacientes con un alto nivel de criticidad aumentando su porcentaje de sobrevida y disminuyendo la morbimortalidad asociada a la demora en el traslado y atención.</a:t>
            </a:r>
            <a:endParaRPr lang="es-CO" sz="1600"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Imagen 7">
            <a:extLst>
              <a:ext uri="{FF2B5EF4-FFF2-40B4-BE49-F238E27FC236}">
                <a16:creationId xmlns:a16="http://schemas.microsoft.com/office/drawing/2014/main" id="{A85B10B5-6DFB-4DFF-B29C-79CAF47E67AD}"/>
              </a:ext>
            </a:extLst>
          </p:cNvPr>
          <p:cNvPicPr>
            <a:picLocks noChangeAspect="1"/>
          </p:cNvPicPr>
          <p:nvPr/>
        </p:nvPicPr>
        <p:blipFill>
          <a:blip r:embed="rId3"/>
          <a:stretch>
            <a:fillRect/>
          </a:stretch>
        </p:blipFill>
        <p:spPr>
          <a:xfrm>
            <a:off x="7452320" y="5491960"/>
            <a:ext cx="1691680" cy="1357521"/>
          </a:xfrm>
          <a:prstGeom prst="rect">
            <a:avLst/>
          </a:prstGeom>
        </p:spPr>
      </p:pic>
      <p:sp>
        <p:nvSpPr>
          <p:cNvPr id="9" name="CuadroTexto 8">
            <a:extLst>
              <a:ext uri="{FF2B5EF4-FFF2-40B4-BE49-F238E27FC236}">
                <a16:creationId xmlns:a16="http://schemas.microsoft.com/office/drawing/2014/main" id="{18360557-FF79-41E4-B6CB-DD68DEF545ED}"/>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11" name="Título 6">
            <a:extLst>
              <a:ext uri="{FF2B5EF4-FFF2-40B4-BE49-F238E27FC236}">
                <a16:creationId xmlns:a16="http://schemas.microsoft.com/office/drawing/2014/main" id="{CDEA0488-2B09-4C82-A89E-2F89B56E8B80}"/>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QUE BUSCA EL SOFTWARE GESTVIC</a:t>
            </a:r>
          </a:p>
        </p:txBody>
      </p:sp>
    </p:spTree>
    <p:extLst>
      <p:ext uri="{BB962C8B-B14F-4D97-AF65-F5344CB8AC3E}">
        <p14:creationId xmlns:p14="http://schemas.microsoft.com/office/powerpoint/2010/main" val="239369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A6E33A6A-EB09-4457-A5F5-15024E3AEBB3}"/>
              </a:ext>
            </a:extLst>
          </p:cNvPr>
          <p:cNvSpPr/>
          <p:nvPr/>
        </p:nvSpPr>
        <p:spPr>
          <a:xfrm>
            <a:off x="323528" y="5445224"/>
            <a:ext cx="1116632" cy="3305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cxnSp>
        <p:nvCxnSpPr>
          <p:cNvPr id="47" name="Conector recto 46"/>
          <p:cNvCxnSpPr/>
          <p:nvPr/>
        </p:nvCxnSpPr>
        <p:spPr>
          <a:xfrm flipH="1">
            <a:off x="827584" y="4221088"/>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pic>
        <p:nvPicPr>
          <p:cNvPr id="16" name="Imagen 15">
            <a:extLst>
              <a:ext uri="{FF2B5EF4-FFF2-40B4-BE49-F238E27FC236}">
                <a16:creationId xmlns:a16="http://schemas.microsoft.com/office/drawing/2014/main" id="{A85B10B5-6DFB-4DFF-B29C-79CAF47E67AD}"/>
              </a:ext>
            </a:extLst>
          </p:cNvPr>
          <p:cNvPicPr>
            <a:picLocks noChangeAspect="1"/>
          </p:cNvPicPr>
          <p:nvPr/>
        </p:nvPicPr>
        <p:blipFill>
          <a:blip r:embed="rId2"/>
          <a:stretch>
            <a:fillRect/>
          </a:stretch>
        </p:blipFill>
        <p:spPr>
          <a:xfrm>
            <a:off x="5907898" y="3399561"/>
            <a:ext cx="1472414" cy="1181567"/>
          </a:xfrm>
          <a:prstGeom prst="rect">
            <a:avLst/>
          </a:prstGeom>
        </p:spPr>
      </p:pic>
      <p:cxnSp>
        <p:nvCxnSpPr>
          <p:cNvPr id="7" name="Conector recto 6">
            <a:extLst>
              <a:ext uri="{FF2B5EF4-FFF2-40B4-BE49-F238E27FC236}">
                <a16:creationId xmlns:a16="http://schemas.microsoft.com/office/drawing/2014/main" id="{E0CA2315-C1A8-4FD3-ACBC-BDDBE6ABCB18}"/>
              </a:ext>
            </a:extLst>
          </p:cNvPr>
          <p:cNvCxnSpPr>
            <a:cxnSpLocks/>
          </p:cNvCxnSpPr>
          <p:nvPr/>
        </p:nvCxnSpPr>
        <p:spPr>
          <a:xfrm>
            <a:off x="1475656" y="2276872"/>
            <a:ext cx="720080" cy="16561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Conector recto 10">
            <a:extLst>
              <a:ext uri="{FF2B5EF4-FFF2-40B4-BE49-F238E27FC236}">
                <a16:creationId xmlns:a16="http://schemas.microsoft.com/office/drawing/2014/main" id="{E0CA2315-C1A8-4FD3-ACBC-BDDBE6ABCB18}"/>
              </a:ext>
            </a:extLst>
          </p:cNvPr>
          <p:cNvCxnSpPr>
            <a:cxnSpLocks/>
          </p:cNvCxnSpPr>
          <p:nvPr/>
        </p:nvCxnSpPr>
        <p:spPr>
          <a:xfrm>
            <a:off x="2843808" y="2276872"/>
            <a:ext cx="720080" cy="16561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Conector recto 11">
            <a:extLst>
              <a:ext uri="{FF2B5EF4-FFF2-40B4-BE49-F238E27FC236}">
                <a16:creationId xmlns:a16="http://schemas.microsoft.com/office/drawing/2014/main" id="{E0CA2315-C1A8-4FD3-ACBC-BDDBE6ABCB18}"/>
              </a:ext>
            </a:extLst>
          </p:cNvPr>
          <p:cNvCxnSpPr>
            <a:cxnSpLocks/>
          </p:cNvCxnSpPr>
          <p:nvPr/>
        </p:nvCxnSpPr>
        <p:spPr>
          <a:xfrm>
            <a:off x="4211960" y="2276872"/>
            <a:ext cx="720080" cy="1656184"/>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Conector recto 12">
            <a:extLst>
              <a:ext uri="{FF2B5EF4-FFF2-40B4-BE49-F238E27FC236}">
                <a16:creationId xmlns:a16="http://schemas.microsoft.com/office/drawing/2014/main" id="{E0CA2315-C1A8-4FD3-ACBC-BDDBE6ABCB18}"/>
              </a:ext>
            </a:extLst>
          </p:cNvPr>
          <p:cNvCxnSpPr>
            <a:cxnSpLocks/>
          </p:cNvCxnSpPr>
          <p:nvPr/>
        </p:nvCxnSpPr>
        <p:spPr>
          <a:xfrm>
            <a:off x="5580112" y="2276872"/>
            <a:ext cx="720080" cy="1656184"/>
          </a:xfrm>
          <a:prstGeom prst="line">
            <a:avLst/>
          </a:prstGeom>
        </p:spPr>
        <p:style>
          <a:lnRef idx="3">
            <a:schemeClr val="accent1"/>
          </a:lnRef>
          <a:fillRef idx="0">
            <a:schemeClr val="accent1"/>
          </a:fillRef>
          <a:effectRef idx="2">
            <a:schemeClr val="accent1"/>
          </a:effectRef>
          <a:fontRef idx="minor">
            <a:schemeClr val="tx1"/>
          </a:fontRef>
        </p:style>
      </p:cxnSp>
      <p:sp>
        <p:nvSpPr>
          <p:cNvPr id="15" name="CuadroTexto 14">
            <a:extLst>
              <a:ext uri="{FF2B5EF4-FFF2-40B4-BE49-F238E27FC236}">
                <a16:creationId xmlns:a16="http://schemas.microsoft.com/office/drawing/2014/main" id="{E87E650E-2E1D-46D4-AF2C-739516FDD7B4}"/>
              </a:ext>
            </a:extLst>
          </p:cNvPr>
          <p:cNvSpPr txBox="1"/>
          <p:nvPr/>
        </p:nvSpPr>
        <p:spPr>
          <a:xfrm>
            <a:off x="755576" y="4293096"/>
            <a:ext cx="1250557" cy="246220"/>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Ayuda humanitaria</a:t>
            </a:r>
          </a:p>
        </p:txBody>
      </p:sp>
      <p:cxnSp>
        <p:nvCxnSpPr>
          <p:cNvPr id="5" name="Conector recto 4"/>
          <p:cNvCxnSpPr/>
          <p:nvPr/>
        </p:nvCxnSpPr>
        <p:spPr>
          <a:xfrm>
            <a:off x="1331640" y="3933056"/>
            <a:ext cx="496855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Conector recto 17">
            <a:extLst>
              <a:ext uri="{FF2B5EF4-FFF2-40B4-BE49-F238E27FC236}">
                <a16:creationId xmlns:a16="http://schemas.microsoft.com/office/drawing/2014/main" id="{E0CA2315-C1A8-4FD3-ACBC-BDDBE6ABCB18}"/>
              </a:ext>
            </a:extLst>
          </p:cNvPr>
          <p:cNvCxnSpPr>
            <a:cxnSpLocks/>
          </p:cNvCxnSpPr>
          <p:nvPr/>
        </p:nvCxnSpPr>
        <p:spPr>
          <a:xfrm flipV="1">
            <a:off x="1494820" y="3933057"/>
            <a:ext cx="700916" cy="1720642"/>
          </a:xfrm>
          <a:prstGeom prst="line">
            <a:avLst/>
          </a:prstGeom>
        </p:spPr>
        <p:style>
          <a:lnRef idx="3">
            <a:schemeClr val="accent1"/>
          </a:lnRef>
          <a:fillRef idx="0">
            <a:schemeClr val="accent1"/>
          </a:fillRef>
          <a:effectRef idx="2">
            <a:schemeClr val="accent1"/>
          </a:effectRef>
          <a:fontRef idx="minor">
            <a:schemeClr val="tx1"/>
          </a:fontRef>
        </p:style>
      </p:cxnSp>
      <p:sp>
        <p:nvSpPr>
          <p:cNvPr id="31" name="Rectángulo 30"/>
          <p:cNvSpPr/>
          <p:nvPr/>
        </p:nvSpPr>
        <p:spPr>
          <a:xfrm>
            <a:off x="349191" y="5445224"/>
            <a:ext cx="1107050" cy="276999"/>
          </a:xfrm>
          <a:prstGeom prst="rect">
            <a:avLst/>
          </a:prstGeom>
        </p:spPr>
        <p:txBody>
          <a:bodyPr wrap="square">
            <a:spAutoFit/>
          </a:bodyPr>
          <a:lstStyle/>
          <a:p>
            <a:r>
              <a:rPr lang="es-CO" sz="1200" b="1" dirty="0">
                <a:latin typeface="Arial" panose="020B0604020202020204" pitchFamily="34" charset="0"/>
                <a:cs typeface="Arial" panose="020B0604020202020204" pitchFamily="34" charset="0"/>
              </a:rPr>
              <a:t>CRUZ ROJA</a:t>
            </a:r>
          </a:p>
        </p:txBody>
      </p:sp>
      <p:sp>
        <p:nvSpPr>
          <p:cNvPr id="32" name="Rectángulo 31"/>
          <p:cNvSpPr/>
          <p:nvPr/>
        </p:nvSpPr>
        <p:spPr>
          <a:xfrm>
            <a:off x="902716" y="4581128"/>
            <a:ext cx="819519" cy="246221"/>
          </a:xfrm>
          <a:prstGeom prst="rect">
            <a:avLst/>
          </a:prstGeom>
        </p:spPr>
        <p:txBody>
          <a:bodyPr wrap="square">
            <a:spAutoFit/>
          </a:bodyPr>
          <a:lstStyle/>
          <a:p>
            <a:r>
              <a:rPr lang="es-CO" sz="1000" dirty="0">
                <a:latin typeface="Arial" panose="020B0604020202020204" pitchFamily="34" charset="0"/>
                <a:cs typeface="Arial" panose="020B0604020202020204" pitchFamily="34" charset="0"/>
              </a:rPr>
              <a:t>Rescate</a:t>
            </a:r>
          </a:p>
        </p:txBody>
      </p:sp>
      <p:sp>
        <p:nvSpPr>
          <p:cNvPr id="33" name="Rectángulo 32"/>
          <p:cNvSpPr/>
          <p:nvPr/>
        </p:nvSpPr>
        <p:spPr>
          <a:xfrm>
            <a:off x="611560" y="4869160"/>
            <a:ext cx="1183718" cy="246221"/>
          </a:xfrm>
          <a:prstGeom prst="rect">
            <a:avLst/>
          </a:prstGeom>
        </p:spPr>
        <p:txBody>
          <a:bodyPr wrap="square">
            <a:spAutoFit/>
          </a:bodyPr>
          <a:lstStyle/>
          <a:p>
            <a:r>
              <a:rPr lang="es-CO" sz="1000" dirty="0">
                <a:latin typeface="Arial" panose="020B0604020202020204" pitchFamily="34" charset="0"/>
                <a:cs typeface="Arial" panose="020B0604020202020204" pitchFamily="34" charset="0"/>
              </a:rPr>
              <a:t>Equipo Medico</a:t>
            </a:r>
          </a:p>
        </p:txBody>
      </p:sp>
      <p:sp>
        <p:nvSpPr>
          <p:cNvPr id="34" name="Rectángulo 33"/>
          <p:cNvSpPr/>
          <p:nvPr/>
        </p:nvSpPr>
        <p:spPr>
          <a:xfrm>
            <a:off x="539552" y="5157192"/>
            <a:ext cx="981691" cy="246221"/>
          </a:xfrm>
          <a:prstGeom prst="rect">
            <a:avLst/>
          </a:prstGeom>
        </p:spPr>
        <p:txBody>
          <a:bodyPr wrap="square">
            <a:spAutoFit/>
          </a:bodyPr>
          <a:lstStyle/>
          <a:p>
            <a:r>
              <a:rPr lang="es-CO" sz="1000" dirty="0">
                <a:latin typeface="Arial" panose="020B0604020202020204" pitchFamily="34" charset="0"/>
                <a:cs typeface="Arial" panose="020B0604020202020204" pitchFamily="34" charset="0"/>
              </a:rPr>
              <a:t>Salud mental</a:t>
            </a:r>
          </a:p>
        </p:txBody>
      </p:sp>
      <p:sp>
        <p:nvSpPr>
          <p:cNvPr id="35" name="Rectángulo 34"/>
          <p:cNvSpPr/>
          <p:nvPr/>
        </p:nvSpPr>
        <p:spPr>
          <a:xfrm>
            <a:off x="1331640" y="3974867"/>
            <a:ext cx="617477" cy="246221"/>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Privado</a:t>
            </a:r>
          </a:p>
        </p:txBody>
      </p:sp>
      <p:cxnSp>
        <p:nvCxnSpPr>
          <p:cNvPr id="37" name="Conector recto 36"/>
          <p:cNvCxnSpPr/>
          <p:nvPr/>
        </p:nvCxnSpPr>
        <p:spPr>
          <a:xfrm flipH="1">
            <a:off x="4860032" y="4509120"/>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2" name="Conector recto 41"/>
          <p:cNvCxnSpPr/>
          <p:nvPr/>
        </p:nvCxnSpPr>
        <p:spPr>
          <a:xfrm flipH="1">
            <a:off x="4932040" y="3645024"/>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3" name="Conector recto 42"/>
          <p:cNvCxnSpPr/>
          <p:nvPr/>
        </p:nvCxnSpPr>
        <p:spPr>
          <a:xfrm flipH="1">
            <a:off x="2195736" y="3645024"/>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5" name="Conector recto 44"/>
          <p:cNvCxnSpPr/>
          <p:nvPr/>
        </p:nvCxnSpPr>
        <p:spPr>
          <a:xfrm flipH="1">
            <a:off x="683568" y="4509120"/>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flipH="1">
            <a:off x="2195736" y="4221088"/>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4" name="Conector recto 43"/>
          <p:cNvCxnSpPr/>
          <p:nvPr/>
        </p:nvCxnSpPr>
        <p:spPr>
          <a:xfrm flipH="1">
            <a:off x="4932040" y="4221088"/>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0" name="Conector recto 49"/>
          <p:cNvCxnSpPr/>
          <p:nvPr/>
        </p:nvCxnSpPr>
        <p:spPr>
          <a:xfrm flipH="1">
            <a:off x="3563888" y="4221088"/>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1" name="Conector recto 50"/>
          <p:cNvCxnSpPr/>
          <p:nvPr/>
        </p:nvCxnSpPr>
        <p:spPr>
          <a:xfrm flipH="1">
            <a:off x="3491880" y="4509120"/>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2" name="Conector recto 51"/>
          <p:cNvCxnSpPr/>
          <p:nvPr/>
        </p:nvCxnSpPr>
        <p:spPr>
          <a:xfrm flipH="1">
            <a:off x="2051720" y="4509120"/>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3" name="Conector recto 52"/>
          <p:cNvCxnSpPr/>
          <p:nvPr/>
        </p:nvCxnSpPr>
        <p:spPr>
          <a:xfrm flipH="1">
            <a:off x="539552" y="4797152"/>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4" name="Conector recto 53"/>
          <p:cNvCxnSpPr/>
          <p:nvPr/>
        </p:nvCxnSpPr>
        <p:spPr>
          <a:xfrm flipH="1">
            <a:off x="3275856" y="5013176"/>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5" name="Conector recto 54"/>
          <p:cNvCxnSpPr/>
          <p:nvPr/>
        </p:nvCxnSpPr>
        <p:spPr>
          <a:xfrm flipH="1">
            <a:off x="1907704" y="5013176"/>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6" name="Conector recto 55"/>
          <p:cNvCxnSpPr/>
          <p:nvPr/>
        </p:nvCxnSpPr>
        <p:spPr>
          <a:xfrm flipH="1">
            <a:off x="4499992" y="5301208"/>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7" name="Conector recto 56"/>
          <p:cNvCxnSpPr/>
          <p:nvPr/>
        </p:nvCxnSpPr>
        <p:spPr>
          <a:xfrm flipH="1">
            <a:off x="4644008" y="5013176"/>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8" name="Conector recto 57"/>
          <p:cNvCxnSpPr/>
          <p:nvPr/>
        </p:nvCxnSpPr>
        <p:spPr>
          <a:xfrm flipH="1">
            <a:off x="395536" y="5085184"/>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59" name="Conector recto 58"/>
          <p:cNvCxnSpPr/>
          <p:nvPr/>
        </p:nvCxnSpPr>
        <p:spPr>
          <a:xfrm flipH="1">
            <a:off x="3563888" y="3645024"/>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1" name="Conector recto 60"/>
          <p:cNvCxnSpPr/>
          <p:nvPr/>
        </p:nvCxnSpPr>
        <p:spPr>
          <a:xfrm flipH="1">
            <a:off x="683568" y="3356992"/>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2" name="Conector recto 61"/>
          <p:cNvCxnSpPr/>
          <p:nvPr/>
        </p:nvCxnSpPr>
        <p:spPr>
          <a:xfrm flipH="1">
            <a:off x="3347864" y="3212976"/>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3" name="Conector recto 62"/>
          <p:cNvCxnSpPr/>
          <p:nvPr/>
        </p:nvCxnSpPr>
        <p:spPr>
          <a:xfrm flipH="1">
            <a:off x="4788024" y="3212976"/>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4" name="Conector recto 63"/>
          <p:cNvCxnSpPr/>
          <p:nvPr/>
        </p:nvCxnSpPr>
        <p:spPr>
          <a:xfrm flipH="1">
            <a:off x="827584" y="3645024"/>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5" name="Conector recto 64"/>
          <p:cNvCxnSpPr/>
          <p:nvPr/>
        </p:nvCxnSpPr>
        <p:spPr>
          <a:xfrm flipH="1">
            <a:off x="1979712" y="3212976"/>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6" name="Conector recto 65"/>
          <p:cNvCxnSpPr/>
          <p:nvPr/>
        </p:nvCxnSpPr>
        <p:spPr>
          <a:xfrm flipH="1">
            <a:off x="323528" y="2492896"/>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7" name="Conector recto 66"/>
          <p:cNvCxnSpPr/>
          <p:nvPr/>
        </p:nvCxnSpPr>
        <p:spPr>
          <a:xfrm flipH="1">
            <a:off x="467544" y="2780928"/>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8" name="Conector recto 67"/>
          <p:cNvCxnSpPr/>
          <p:nvPr/>
        </p:nvCxnSpPr>
        <p:spPr>
          <a:xfrm flipH="1">
            <a:off x="251520" y="5373216"/>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69" name="Conector recto 68"/>
          <p:cNvCxnSpPr/>
          <p:nvPr/>
        </p:nvCxnSpPr>
        <p:spPr>
          <a:xfrm flipH="1">
            <a:off x="611560" y="3068960"/>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70" name="Rectángulo 69"/>
          <p:cNvSpPr/>
          <p:nvPr/>
        </p:nvSpPr>
        <p:spPr>
          <a:xfrm>
            <a:off x="683568" y="1988840"/>
            <a:ext cx="747320" cy="276999"/>
          </a:xfrm>
          <a:prstGeom prst="rect">
            <a:avLst/>
          </a:prstGeom>
        </p:spPr>
        <p:txBody>
          <a:bodyPr wrap="none">
            <a:spAutoFit/>
          </a:bodyPr>
          <a:lstStyle/>
          <a:p>
            <a:r>
              <a:rPr lang="es-CO" sz="1200" b="1" dirty="0">
                <a:latin typeface="Arial" panose="020B0604020202020204" pitchFamily="34" charset="0"/>
                <a:cs typeface="Arial" panose="020B0604020202020204" pitchFamily="34" charset="0"/>
              </a:rPr>
              <a:t>UNGRD</a:t>
            </a:r>
          </a:p>
        </p:txBody>
      </p:sp>
      <p:sp>
        <p:nvSpPr>
          <p:cNvPr id="71" name="Rectángulo 70"/>
          <p:cNvSpPr/>
          <p:nvPr/>
        </p:nvSpPr>
        <p:spPr>
          <a:xfrm>
            <a:off x="1331640" y="3686835"/>
            <a:ext cx="720080" cy="246221"/>
          </a:xfrm>
          <a:prstGeom prst="rect">
            <a:avLst/>
          </a:prstGeom>
        </p:spPr>
        <p:txBody>
          <a:bodyPr wrap="square">
            <a:spAutoFit/>
          </a:bodyPr>
          <a:lstStyle/>
          <a:p>
            <a:r>
              <a:rPr lang="es-CO" sz="1000" dirty="0">
                <a:latin typeface="Arial" panose="020B0604020202020204" pitchFamily="34" charset="0"/>
                <a:cs typeface="Arial" panose="020B0604020202020204" pitchFamily="34" charset="0"/>
              </a:rPr>
              <a:t>Público</a:t>
            </a:r>
          </a:p>
        </p:txBody>
      </p:sp>
      <p:sp>
        <p:nvSpPr>
          <p:cNvPr id="72" name="CuadroTexto 71"/>
          <p:cNvSpPr txBox="1"/>
          <p:nvPr/>
        </p:nvSpPr>
        <p:spPr>
          <a:xfrm>
            <a:off x="539552" y="2276872"/>
            <a:ext cx="936104" cy="246221"/>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Coordinación</a:t>
            </a:r>
            <a:endParaRPr lang="es-CO" sz="1000" dirty="0"/>
          </a:p>
        </p:txBody>
      </p:sp>
      <p:sp>
        <p:nvSpPr>
          <p:cNvPr id="73" name="Rectángulo 72"/>
          <p:cNvSpPr/>
          <p:nvPr/>
        </p:nvSpPr>
        <p:spPr>
          <a:xfrm>
            <a:off x="683568" y="2564904"/>
            <a:ext cx="851515" cy="246221"/>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Información</a:t>
            </a:r>
          </a:p>
        </p:txBody>
      </p:sp>
      <p:sp>
        <p:nvSpPr>
          <p:cNvPr id="74" name="Rectángulo 73"/>
          <p:cNvSpPr/>
          <p:nvPr/>
        </p:nvSpPr>
        <p:spPr>
          <a:xfrm>
            <a:off x="925251" y="2852936"/>
            <a:ext cx="694421" cy="246221"/>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Logística</a:t>
            </a:r>
          </a:p>
        </p:txBody>
      </p:sp>
      <p:sp>
        <p:nvSpPr>
          <p:cNvPr id="75" name="Rectángulo 74"/>
          <p:cNvSpPr/>
          <p:nvPr/>
        </p:nvSpPr>
        <p:spPr>
          <a:xfrm>
            <a:off x="611560" y="3140968"/>
            <a:ext cx="1247457" cy="246221"/>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Ayuda humanitaria</a:t>
            </a:r>
          </a:p>
        </p:txBody>
      </p:sp>
      <p:sp>
        <p:nvSpPr>
          <p:cNvPr id="76" name="Rectángulo 75"/>
          <p:cNvSpPr/>
          <p:nvPr/>
        </p:nvSpPr>
        <p:spPr>
          <a:xfrm>
            <a:off x="539552" y="3429000"/>
            <a:ext cx="1524776" cy="246221"/>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Manejo y Recuperación</a:t>
            </a:r>
          </a:p>
        </p:txBody>
      </p:sp>
      <p:sp>
        <p:nvSpPr>
          <p:cNvPr id="6" name="CuadroTexto 5"/>
          <p:cNvSpPr txBox="1"/>
          <p:nvPr/>
        </p:nvSpPr>
        <p:spPr>
          <a:xfrm rot="16200000">
            <a:off x="-1164303" y="3548680"/>
            <a:ext cx="2778803" cy="523220"/>
          </a:xfrm>
          <a:prstGeom prst="rect">
            <a:avLst/>
          </a:prstGeom>
          <a:noFill/>
        </p:spPr>
        <p:txBody>
          <a:bodyPr wrap="square" rtlCol="0">
            <a:spAutoFit/>
          </a:bodyPr>
          <a:lstStyle/>
          <a:p>
            <a:r>
              <a:rPr lang="es-CO" sz="2800" b="1" dirty="0">
                <a:solidFill>
                  <a:srgbClr val="FF3F3F"/>
                </a:solidFill>
                <a:latin typeface="Arial" panose="020B0604020202020204" pitchFamily="34" charset="0"/>
                <a:cs typeface="Arial" panose="020B0604020202020204" pitchFamily="34" charset="0"/>
              </a:rPr>
              <a:t>EMERGENCIA</a:t>
            </a:r>
          </a:p>
        </p:txBody>
      </p:sp>
      <p:sp>
        <p:nvSpPr>
          <p:cNvPr id="77" name="Rectángulo 76"/>
          <p:cNvSpPr/>
          <p:nvPr/>
        </p:nvSpPr>
        <p:spPr>
          <a:xfrm>
            <a:off x="1772092" y="1995811"/>
            <a:ext cx="995785" cy="276999"/>
          </a:xfrm>
          <a:prstGeom prst="rect">
            <a:avLst/>
          </a:prstGeom>
        </p:spPr>
        <p:txBody>
          <a:bodyPr wrap="none">
            <a:spAutoFit/>
          </a:bodyPr>
          <a:lstStyle/>
          <a:p>
            <a:r>
              <a:rPr lang="es-CO" sz="1200" b="1" dirty="0">
                <a:latin typeface="Arial" panose="020B0604020202020204" pitchFamily="34" charset="0"/>
                <a:cs typeface="Arial" panose="020B0604020202020204" pitchFamily="34" charset="0"/>
              </a:rPr>
              <a:t>MINSALUD</a:t>
            </a:r>
          </a:p>
        </p:txBody>
      </p:sp>
      <p:cxnSp>
        <p:nvCxnSpPr>
          <p:cNvPr id="82" name="Conector recto 81">
            <a:extLst>
              <a:ext uri="{FF2B5EF4-FFF2-40B4-BE49-F238E27FC236}">
                <a16:creationId xmlns:a16="http://schemas.microsoft.com/office/drawing/2014/main" id="{E0CA2315-C1A8-4FD3-ACBC-BDDBE6ABCB18}"/>
              </a:ext>
            </a:extLst>
          </p:cNvPr>
          <p:cNvCxnSpPr>
            <a:cxnSpLocks/>
          </p:cNvCxnSpPr>
          <p:nvPr/>
        </p:nvCxnSpPr>
        <p:spPr>
          <a:xfrm flipV="1">
            <a:off x="2862972" y="3933056"/>
            <a:ext cx="700916" cy="1720642"/>
          </a:xfrm>
          <a:prstGeom prst="line">
            <a:avLst/>
          </a:prstGeom>
        </p:spPr>
        <p:style>
          <a:lnRef idx="3">
            <a:schemeClr val="accent1"/>
          </a:lnRef>
          <a:fillRef idx="0">
            <a:schemeClr val="accent1"/>
          </a:fillRef>
          <a:effectRef idx="2">
            <a:schemeClr val="accent1"/>
          </a:effectRef>
          <a:fontRef idx="minor">
            <a:schemeClr val="tx1"/>
          </a:fontRef>
        </p:style>
      </p:cxnSp>
      <p:cxnSp>
        <p:nvCxnSpPr>
          <p:cNvPr id="83" name="Conector recto 82">
            <a:extLst>
              <a:ext uri="{FF2B5EF4-FFF2-40B4-BE49-F238E27FC236}">
                <a16:creationId xmlns:a16="http://schemas.microsoft.com/office/drawing/2014/main" id="{E0CA2315-C1A8-4FD3-ACBC-BDDBE6ABCB18}"/>
              </a:ext>
            </a:extLst>
          </p:cNvPr>
          <p:cNvCxnSpPr>
            <a:cxnSpLocks/>
          </p:cNvCxnSpPr>
          <p:nvPr/>
        </p:nvCxnSpPr>
        <p:spPr>
          <a:xfrm flipV="1">
            <a:off x="4231124" y="3933056"/>
            <a:ext cx="700916" cy="1720642"/>
          </a:xfrm>
          <a:prstGeom prst="line">
            <a:avLst/>
          </a:prstGeom>
        </p:spPr>
        <p:style>
          <a:lnRef idx="3">
            <a:schemeClr val="accent1"/>
          </a:lnRef>
          <a:fillRef idx="0">
            <a:schemeClr val="accent1"/>
          </a:fillRef>
          <a:effectRef idx="2">
            <a:schemeClr val="accent1"/>
          </a:effectRef>
          <a:fontRef idx="minor">
            <a:schemeClr val="tx1"/>
          </a:fontRef>
        </p:style>
      </p:cxnSp>
      <p:cxnSp>
        <p:nvCxnSpPr>
          <p:cNvPr id="84" name="Conector recto 83">
            <a:extLst>
              <a:ext uri="{FF2B5EF4-FFF2-40B4-BE49-F238E27FC236}">
                <a16:creationId xmlns:a16="http://schemas.microsoft.com/office/drawing/2014/main" id="{E0CA2315-C1A8-4FD3-ACBC-BDDBE6ABCB18}"/>
              </a:ext>
            </a:extLst>
          </p:cNvPr>
          <p:cNvCxnSpPr>
            <a:cxnSpLocks/>
          </p:cNvCxnSpPr>
          <p:nvPr/>
        </p:nvCxnSpPr>
        <p:spPr>
          <a:xfrm flipV="1">
            <a:off x="5652120" y="3929744"/>
            <a:ext cx="648072" cy="1731504"/>
          </a:xfrm>
          <a:prstGeom prst="line">
            <a:avLst/>
          </a:prstGeom>
        </p:spPr>
        <p:style>
          <a:lnRef idx="3">
            <a:schemeClr val="accent1"/>
          </a:lnRef>
          <a:fillRef idx="0">
            <a:schemeClr val="accent1"/>
          </a:fillRef>
          <a:effectRef idx="2">
            <a:schemeClr val="accent1"/>
          </a:effectRef>
          <a:fontRef idx="minor">
            <a:schemeClr val="tx1"/>
          </a:fontRef>
        </p:style>
      </p:cxnSp>
      <p:sp>
        <p:nvSpPr>
          <p:cNvPr id="85" name="Rectángulo 84"/>
          <p:cNvSpPr/>
          <p:nvPr/>
        </p:nvSpPr>
        <p:spPr>
          <a:xfrm>
            <a:off x="1907704" y="2420888"/>
            <a:ext cx="988948" cy="245533"/>
          </a:xfrm>
          <a:prstGeom prst="rect">
            <a:avLst/>
          </a:prstGeom>
        </p:spPr>
        <p:txBody>
          <a:bodyPr wrap="square">
            <a:spAutoFit/>
          </a:bodyPr>
          <a:lstStyle/>
          <a:p>
            <a:r>
              <a:rPr lang="es-CO" sz="1000" dirty="0">
                <a:latin typeface="Arial" panose="020B0604020202020204" pitchFamily="34" charset="0"/>
                <a:cs typeface="Arial" panose="020B0604020202020204" pitchFamily="34" charset="0"/>
              </a:rPr>
              <a:t>Salud pública</a:t>
            </a:r>
          </a:p>
        </p:txBody>
      </p:sp>
      <p:sp>
        <p:nvSpPr>
          <p:cNvPr id="86" name="Rectángulo 85"/>
          <p:cNvSpPr/>
          <p:nvPr/>
        </p:nvSpPr>
        <p:spPr>
          <a:xfrm>
            <a:off x="2555776" y="3686835"/>
            <a:ext cx="700033" cy="246221"/>
          </a:xfrm>
          <a:prstGeom prst="rect">
            <a:avLst/>
          </a:prstGeom>
        </p:spPr>
        <p:txBody>
          <a:bodyPr wrap="square">
            <a:spAutoFit/>
          </a:bodyPr>
          <a:lstStyle/>
          <a:p>
            <a:r>
              <a:rPr lang="es-CO" sz="1000" dirty="0">
                <a:latin typeface="Arial" panose="020B0604020202020204" pitchFamily="34" charset="0"/>
                <a:cs typeface="Arial" panose="020B0604020202020204" pitchFamily="34" charset="0"/>
              </a:rPr>
              <a:t>Público</a:t>
            </a:r>
          </a:p>
        </p:txBody>
      </p:sp>
      <p:sp>
        <p:nvSpPr>
          <p:cNvPr id="87" name="Rectángulo 86"/>
          <p:cNvSpPr/>
          <p:nvPr/>
        </p:nvSpPr>
        <p:spPr>
          <a:xfrm>
            <a:off x="2123728" y="2924944"/>
            <a:ext cx="986167" cy="246221"/>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Epidemiología</a:t>
            </a:r>
          </a:p>
        </p:txBody>
      </p:sp>
      <p:sp>
        <p:nvSpPr>
          <p:cNvPr id="88" name="Rectángulo 87"/>
          <p:cNvSpPr/>
          <p:nvPr/>
        </p:nvSpPr>
        <p:spPr>
          <a:xfrm>
            <a:off x="2195736" y="3244914"/>
            <a:ext cx="1056700" cy="400110"/>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Apoyo sistema </a:t>
            </a:r>
          </a:p>
          <a:p>
            <a:pPr algn="ctr"/>
            <a:r>
              <a:rPr lang="es-CO" sz="1000" dirty="0">
                <a:latin typeface="Arial" panose="020B0604020202020204" pitchFamily="34" charset="0"/>
                <a:cs typeface="Arial" panose="020B0604020202020204" pitchFamily="34" charset="0"/>
              </a:rPr>
              <a:t>de salud</a:t>
            </a:r>
          </a:p>
        </p:txBody>
      </p:sp>
      <p:cxnSp>
        <p:nvCxnSpPr>
          <p:cNvPr id="89" name="Conector recto 88"/>
          <p:cNvCxnSpPr/>
          <p:nvPr/>
        </p:nvCxnSpPr>
        <p:spPr>
          <a:xfrm flipH="1">
            <a:off x="1835696" y="2780928"/>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90" name="Rectángulo 89"/>
          <p:cNvSpPr/>
          <p:nvPr/>
        </p:nvSpPr>
        <p:spPr>
          <a:xfrm>
            <a:off x="3275856" y="3244914"/>
            <a:ext cx="1584176" cy="400110"/>
          </a:xfrm>
          <a:prstGeom prst="rect">
            <a:avLst/>
          </a:prstGeom>
        </p:spPr>
        <p:txBody>
          <a:bodyPr wrap="square">
            <a:spAutoFit/>
          </a:bodyPr>
          <a:lstStyle/>
          <a:p>
            <a:pPr algn="ctr"/>
            <a:r>
              <a:rPr lang="es-CO" sz="1000" dirty="0">
                <a:latin typeface="Arial" panose="020B0604020202020204" pitchFamily="34" charset="0"/>
                <a:cs typeface="Arial" panose="020B0604020202020204" pitchFamily="34" charset="0"/>
              </a:rPr>
              <a:t>Referencia y </a:t>
            </a:r>
            <a:r>
              <a:rPr lang="es-CO" sz="1000" dirty="0" err="1">
                <a:latin typeface="Arial" panose="020B0604020202020204" pitchFamily="34" charset="0"/>
                <a:cs typeface="Arial" panose="020B0604020202020204" pitchFamily="34" charset="0"/>
              </a:rPr>
              <a:t>contrareferencia</a:t>
            </a:r>
            <a:endParaRPr lang="es-CO" sz="1000" dirty="0">
              <a:latin typeface="Arial" panose="020B0604020202020204" pitchFamily="34" charset="0"/>
              <a:cs typeface="Arial" panose="020B0604020202020204" pitchFamily="34" charset="0"/>
            </a:endParaRPr>
          </a:p>
        </p:txBody>
      </p:sp>
      <p:sp>
        <p:nvSpPr>
          <p:cNvPr id="91" name="Rectángulo 90"/>
          <p:cNvSpPr/>
          <p:nvPr/>
        </p:nvSpPr>
        <p:spPr>
          <a:xfrm>
            <a:off x="2430016" y="1988840"/>
            <a:ext cx="2358008" cy="276999"/>
          </a:xfrm>
          <a:prstGeom prst="rect">
            <a:avLst/>
          </a:prstGeom>
        </p:spPr>
        <p:txBody>
          <a:bodyPr wrap="square">
            <a:spAutoFit/>
          </a:bodyPr>
          <a:lstStyle/>
          <a:p>
            <a:pPr algn="ctr"/>
            <a:r>
              <a:rPr lang="es-CO" sz="1200" b="1" dirty="0">
                <a:latin typeface="Arial" panose="020B0604020202020204" pitchFamily="34" charset="0"/>
                <a:cs typeface="Arial" panose="020B0604020202020204" pitchFamily="34" charset="0"/>
              </a:rPr>
              <a:t>CRUE</a:t>
            </a:r>
          </a:p>
        </p:txBody>
      </p:sp>
      <p:cxnSp>
        <p:nvCxnSpPr>
          <p:cNvPr id="93" name="Conector recto 92"/>
          <p:cNvCxnSpPr/>
          <p:nvPr/>
        </p:nvCxnSpPr>
        <p:spPr>
          <a:xfrm flipH="1">
            <a:off x="3203848" y="2780928"/>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94" name="Rectángulo 93"/>
          <p:cNvSpPr/>
          <p:nvPr/>
        </p:nvSpPr>
        <p:spPr>
          <a:xfrm>
            <a:off x="3851920" y="3686835"/>
            <a:ext cx="603050" cy="246221"/>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Público</a:t>
            </a:r>
          </a:p>
        </p:txBody>
      </p:sp>
      <p:sp>
        <p:nvSpPr>
          <p:cNvPr id="95" name="Rectángulo 94"/>
          <p:cNvSpPr/>
          <p:nvPr/>
        </p:nvSpPr>
        <p:spPr>
          <a:xfrm>
            <a:off x="3059832" y="2348880"/>
            <a:ext cx="1333699" cy="400110"/>
          </a:xfrm>
          <a:prstGeom prst="rect">
            <a:avLst/>
          </a:prstGeom>
        </p:spPr>
        <p:txBody>
          <a:bodyPr wrap="square">
            <a:spAutoFit/>
          </a:bodyPr>
          <a:lstStyle/>
          <a:p>
            <a:pPr algn="ctr"/>
            <a:r>
              <a:rPr lang="es-CO" sz="1000" dirty="0">
                <a:latin typeface="Arial" panose="020B0604020202020204" pitchFamily="34" charset="0"/>
                <a:cs typeface="Arial" panose="020B0604020202020204" pitchFamily="34" charset="0"/>
              </a:rPr>
              <a:t>Ente Rector en salud a nivel local</a:t>
            </a:r>
          </a:p>
        </p:txBody>
      </p:sp>
      <p:sp>
        <p:nvSpPr>
          <p:cNvPr id="96" name="Rectángulo 95"/>
          <p:cNvSpPr/>
          <p:nvPr/>
        </p:nvSpPr>
        <p:spPr>
          <a:xfrm>
            <a:off x="3131840" y="2812866"/>
            <a:ext cx="1523021" cy="400110"/>
          </a:xfrm>
          <a:prstGeom prst="rect">
            <a:avLst/>
          </a:prstGeom>
        </p:spPr>
        <p:txBody>
          <a:bodyPr wrap="square">
            <a:spAutoFit/>
          </a:bodyPr>
          <a:lstStyle/>
          <a:p>
            <a:pPr algn="ctr"/>
            <a:r>
              <a:rPr lang="es-CO" sz="1000" dirty="0">
                <a:latin typeface="Arial" panose="020B0604020202020204" pitchFamily="34" charset="0"/>
                <a:cs typeface="Arial" panose="020B0604020202020204" pitchFamily="34" charset="0"/>
              </a:rPr>
              <a:t>Regulación de la emergencia médica</a:t>
            </a:r>
          </a:p>
        </p:txBody>
      </p:sp>
      <p:sp>
        <p:nvSpPr>
          <p:cNvPr id="97" name="CuadroTexto 96">
            <a:extLst>
              <a:ext uri="{FF2B5EF4-FFF2-40B4-BE49-F238E27FC236}">
                <a16:creationId xmlns:a16="http://schemas.microsoft.com/office/drawing/2014/main" id="{E9983E17-2B1F-4E0D-A1C8-1DAA151D418B}"/>
              </a:ext>
            </a:extLst>
          </p:cNvPr>
          <p:cNvSpPr txBox="1"/>
          <p:nvPr/>
        </p:nvSpPr>
        <p:spPr>
          <a:xfrm>
            <a:off x="4499992" y="2276872"/>
            <a:ext cx="1080119" cy="246221"/>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Equipo Médico</a:t>
            </a:r>
          </a:p>
        </p:txBody>
      </p:sp>
      <p:sp>
        <p:nvSpPr>
          <p:cNvPr id="98" name="Rectángulo 97"/>
          <p:cNvSpPr/>
          <p:nvPr/>
        </p:nvSpPr>
        <p:spPr>
          <a:xfrm>
            <a:off x="4707562" y="1988840"/>
            <a:ext cx="656526" cy="276999"/>
          </a:xfrm>
          <a:prstGeom prst="rect">
            <a:avLst/>
          </a:prstGeom>
        </p:spPr>
        <p:txBody>
          <a:bodyPr wrap="none">
            <a:spAutoFit/>
          </a:bodyPr>
          <a:lstStyle/>
          <a:p>
            <a:r>
              <a:rPr lang="es-CO" sz="1200" b="1" dirty="0">
                <a:latin typeface="Arial" panose="020B0604020202020204" pitchFamily="34" charset="0"/>
                <a:cs typeface="Arial" panose="020B0604020202020204" pitchFamily="34" charset="0"/>
              </a:rPr>
              <a:t>FF.MM</a:t>
            </a:r>
          </a:p>
        </p:txBody>
      </p:sp>
      <p:sp>
        <p:nvSpPr>
          <p:cNvPr id="99" name="Rectángulo 98"/>
          <p:cNvSpPr/>
          <p:nvPr/>
        </p:nvSpPr>
        <p:spPr>
          <a:xfrm>
            <a:off x="4788024" y="2564904"/>
            <a:ext cx="652743" cy="246221"/>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Rescate</a:t>
            </a:r>
          </a:p>
        </p:txBody>
      </p:sp>
      <p:sp>
        <p:nvSpPr>
          <p:cNvPr id="100" name="Rectángulo 99"/>
          <p:cNvSpPr/>
          <p:nvPr/>
        </p:nvSpPr>
        <p:spPr>
          <a:xfrm>
            <a:off x="5292080" y="3686835"/>
            <a:ext cx="603050" cy="246221"/>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Público</a:t>
            </a:r>
          </a:p>
        </p:txBody>
      </p:sp>
      <p:sp>
        <p:nvSpPr>
          <p:cNvPr id="101" name="Rectángulo 100"/>
          <p:cNvSpPr/>
          <p:nvPr/>
        </p:nvSpPr>
        <p:spPr>
          <a:xfrm>
            <a:off x="4858782" y="3244914"/>
            <a:ext cx="1297394" cy="400110"/>
          </a:xfrm>
          <a:prstGeom prst="rect">
            <a:avLst/>
          </a:prstGeom>
        </p:spPr>
        <p:txBody>
          <a:bodyPr wrap="square">
            <a:spAutoFit/>
          </a:bodyPr>
          <a:lstStyle/>
          <a:p>
            <a:pPr algn="ctr"/>
            <a:r>
              <a:rPr lang="es-CO" sz="1000" dirty="0">
                <a:latin typeface="Arial" panose="020B0604020202020204" pitchFamily="34" charset="0"/>
                <a:cs typeface="Arial" panose="020B0604020202020204" pitchFamily="34" charset="0"/>
              </a:rPr>
              <a:t>Transporte de pacientes</a:t>
            </a:r>
          </a:p>
        </p:txBody>
      </p:sp>
      <p:sp>
        <p:nvSpPr>
          <p:cNvPr id="102" name="Rectángulo 101"/>
          <p:cNvSpPr/>
          <p:nvPr/>
        </p:nvSpPr>
        <p:spPr>
          <a:xfrm>
            <a:off x="4499992" y="2852936"/>
            <a:ext cx="1612356" cy="400110"/>
          </a:xfrm>
          <a:prstGeom prst="rect">
            <a:avLst/>
          </a:prstGeom>
        </p:spPr>
        <p:txBody>
          <a:bodyPr wrap="square">
            <a:spAutoFit/>
          </a:bodyPr>
          <a:lstStyle/>
          <a:p>
            <a:pPr algn="ctr"/>
            <a:r>
              <a:rPr lang="es-CO" sz="1000" dirty="0">
                <a:latin typeface="Arial" panose="020B0604020202020204" pitchFamily="34" charset="0"/>
                <a:cs typeface="Arial" panose="020B0604020202020204" pitchFamily="34" charset="0"/>
              </a:rPr>
              <a:t>Transporte Ayuda humanitaria</a:t>
            </a:r>
          </a:p>
        </p:txBody>
      </p:sp>
      <p:cxnSp>
        <p:nvCxnSpPr>
          <p:cNvPr id="103" name="Conector recto 102"/>
          <p:cNvCxnSpPr/>
          <p:nvPr/>
        </p:nvCxnSpPr>
        <p:spPr>
          <a:xfrm flipH="1">
            <a:off x="4427984" y="2492896"/>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04" name="Conector recto 103"/>
          <p:cNvCxnSpPr/>
          <p:nvPr/>
        </p:nvCxnSpPr>
        <p:spPr>
          <a:xfrm flipH="1">
            <a:off x="4572000" y="2780928"/>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06" name="CuadroTexto 105">
            <a:extLst>
              <a:ext uri="{FF2B5EF4-FFF2-40B4-BE49-F238E27FC236}">
                <a16:creationId xmlns:a16="http://schemas.microsoft.com/office/drawing/2014/main" id="{4AA79F9A-2D41-4520-9425-52F22F204B99}"/>
              </a:ext>
            </a:extLst>
          </p:cNvPr>
          <p:cNvSpPr txBox="1"/>
          <p:nvPr/>
        </p:nvSpPr>
        <p:spPr>
          <a:xfrm>
            <a:off x="3923928" y="3974867"/>
            <a:ext cx="576063" cy="246221"/>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Mixto</a:t>
            </a:r>
          </a:p>
        </p:txBody>
      </p:sp>
      <p:sp>
        <p:nvSpPr>
          <p:cNvPr id="107" name="CuadroTexto 106">
            <a:extLst>
              <a:ext uri="{FF2B5EF4-FFF2-40B4-BE49-F238E27FC236}">
                <a16:creationId xmlns:a16="http://schemas.microsoft.com/office/drawing/2014/main" id="{0F759D8B-6E19-4E67-88E7-E415330D71B3}"/>
              </a:ext>
            </a:extLst>
          </p:cNvPr>
          <p:cNvSpPr txBox="1"/>
          <p:nvPr/>
        </p:nvSpPr>
        <p:spPr>
          <a:xfrm>
            <a:off x="1769755" y="5123505"/>
            <a:ext cx="1286562" cy="246221"/>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Ayuda humanitaria</a:t>
            </a:r>
          </a:p>
        </p:txBody>
      </p:sp>
      <p:sp>
        <p:nvSpPr>
          <p:cNvPr id="108" name="Rectángulo 107"/>
          <p:cNvSpPr/>
          <p:nvPr/>
        </p:nvSpPr>
        <p:spPr>
          <a:xfrm>
            <a:off x="1565062" y="5445224"/>
            <a:ext cx="1350754" cy="276999"/>
          </a:xfrm>
          <a:prstGeom prst="rect">
            <a:avLst/>
          </a:prstGeom>
        </p:spPr>
        <p:txBody>
          <a:bodyPr wrap="none">
            <a:spAutoFit/>
          </a:bodyPr>
          <a:lstStyle/>
          <a:p>
            <a:r>
              <a:rPr lang="es-CO" sz="1200" b="1" dirty="0">
                <a:latin typeface="Arial" panose="020B0604020202020204" pitchFamily="34" charset="0"/>
                <a:cs typeface="Arial" panose="020B0604020202020204" pitchFamily="34" charset="0"/>
              </a:rPr>
              <a:t>DEFENSA CIVIL</a:t>
            </a:r>
          </a:p>
        </p:txBody>
      </p:sp>
      <p:sp>
        <p:nvSpPr>
          <p:cNvPr id="109" name="Rectángulo 108"/>
          <p:cNvSpPr/>
          <p:nvPr/>
        </p:nvSpPr>
        <p:spPr>
          <a:xfrm>
            <a:off x="2528790" y="3974867"/>
            <a:ext cx="603050" cy="246221"/>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Público</a:t>
            </a:r>
          </a:p>
        </p:txBody>
      </p:sp>
      <p:sp>
        <p:nvSpPr>
          <p:cNvPr id="111" name="Rectángulo 110"/>
          <p:cNvSpPr/>
          <p:nvPr/>
        </p:nvSpPr>
        <p:spPr>
          <a:xfrm>
            <a:off x="2339752" y="4262899"/>
            <a:ext cx="652743" cy="246221"/>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Rescate</a:t>
            </a:r>
          </a:p>
        </p:txBody>
      </p:sp>
      <p:sp>
        <p:nvSpPr>
          <p:cNvPr id="112" name="Rectángulo 111"/>
          <p:cNvSpPr/>
          <p:nvPr/>
        </p:nvSpPr>
        <p:spPr>
          <a:xfrm>
            <a:off x="1979712" y="4581128"/>
            <a:ext cx="1143698" cy="400110"/>
          </a:xfrm>
          <a:prstGeom prst="rect">
            <a:avLst/>
          </a:prstGeom>
        </p:spPr>
        <p:txBody>
          <a:bodyPr wrap="square">
            <a:spAutoFit/>
          </a:bodyPr>
          <a:lstStyle/>
          <a:p>
            <a:pPr algn="ctr"/>
            <a:r>
              <a:rPr lang="es-CO" sz="1000" dirty="0">
                <a:latin typeface="Arial" panose="020B0604020202020204" pitchFamily="34" charset="0"/>
                <a:cs typeface="Arial" panose="020B0604020202020204" pitchFamily="34" charset="0"/>
              </a:rPr>
              <a:t>Equipo Medico (APH)</a:t>
            </a:r>
            <a:endParaRPr lang="es-CO" sz="1000" dirty="0"/>
          </a:p>
        </p:txBody>
      </p:sp>
      <p:cxnSp>
        <p:nvCxnSpPr>
          <p:cNvPr id="113" name="Conector recto 112"/>
          <p:cNvCxnSpPr/>
          <p:nvPr/>
        </p:nvCxnSpPr>
        <p:spPr>
          <a:xfrm flipH="1">
            <a:off x="1763688" y="5373216"/>
            <a:ext cx="1224136"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14" name="CuadroTexto 113">
            <a:extLst>
              <a:ext uri="{FF2B5EF4-FFF2-40B4-BE49-F238E27FC236}">
                <a16:creationId xmlns:a16="http://schemas.microsoft.com/office/drawing/2014/main" id="{4AA79F9A-2D41-4520-9425-52F22F204B99}"/>
              </a:ext>
            </a:extLst>
          </p:cNvPr>
          <p:cNvSpPr txBox="1"/>
          <p:nvPr/>
        </p:nvSpPr>
        <p:spPr>
          <a:xfrm>
            <a:off x="3491881" y="4613066"/>
            <a:ext cx="1080119" cy="400110"/>
          </a:xfrm>
          <a:prstGeom prst="rect">
            <a:avLst/>
          </a:prstGeom>
          <a:noFill/>
        </p:spPr>
        <p:txBody>
          <a:bodyPr wrap="square" rtlCol="0">
            <a:spAutoFit/>
          </a:bodyPr>
          <a:lstStyle/>
          <a:p>
            <a:pPr algn="ctr"/>
            <a:r>
              <a:rPr lang="es-CO" sz="1000" dirty="0">
                <a:latin typeface="Arial" panose="020B0604020202020204" pitchFamily="34" charset="0"/>
                <a:cs typeface="Arial" panose="020B0604020202020204" pitchFamily="34" charset="0"/>
              </a:rPr>
              <a:t>Equipo Medico (APH)</a:t>
            </a:r>
          </a:p>
        </p:txBody>
      </p:sp>
      <p:sp>
        <p:nvSpPr>
          <p:cNvPr id="115" name="CuadroTexto 114">
            <a:extLst>
              <a:ext uri="{FF2B5EF4-FFF2-40B4-BE49-F238E27FC236}">
                <a16:creationId xmlns:a16="http://schemas.microsoft.com/office/drawing/2014/main" id="{4AA79F9A-2D41-4520-9425-52F22F204B99}"/>
              </a:ext>
            </a:extLst>
          </p:cNvPr>
          <p:cNvSpPr txBox="1"/>
          <p:nvPr/>
        </p:nvSpPr>
        <p:spPr>
          <a:xfrm>
            <a:off x="3779912" y="4262899"/>
            <a:ext cx="844932" cy="246221"/>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Rescate</a:t>
            </a:r>
          </a:p>
        </p:txBody>
      </p:sp>
      <p:sp>
        <p:nvSpPr>
          <p:cNvPr id="116" name="CuadroTexto 115">
            <a:extLst>
              <a:ext uri="{FF2B5EF4-FFF2-40B4-BE49-F238E27FC236}">
                <a16:creationId xmlns:a16="http://schemas.microsoft.com/office/drawing/2014/main" id="{4AA79F9A-2D41-4520-9425-52F22F204B99}"/>
              </a:ext>
            </a:extLst>
          </p:cNvPr>
          <p:cNvSpPr txBox="1"/>
          <p:nvPr/>
        </p:nvSpPr>
        <p:spPr>
          <a:xfrm>
            <a:off x="3069415" y="5445224"/>
            <a:ext cx="1152127" cy="276999"/>
          </a:xfrm>
          <a:prstGeom prst="rect">
            <a:avLst/>
          </a:prstGeom>
          <a:noFill/>
        </p:spPr>
        <p:txBody>
          <a:bodyPr wrap="square" rtlCol="0">
            <a:spAutoFit/>
          </a:bodyPr>
          <a:lstStyle/>
          <a:p>
            <a:r>
              <a:rPr lang="es-CO" sz="1200" b="1" dirty="0">
                <a:latin typeface="Arial" panose="020B0604020202020204" pitchFamily="34" charset="0"/>
                <a:cs typeface="Arial" panose="020B0604020202020204" pitchFamily="34" charset="0"/>
              </a:rPr>
              <a:t>BOMBEROS</a:t>
            </a:r>
          </a:p>
        </p:txBody>
      </p:sp>
      <p:sp>
        <p:nvSpPr>
          <p:cNvPr id="117" name="Rectángulo 116"/>
          <p:cNvSpPr/>
          <p:nvPr/>
        </p:nvSpPr>
        <p:spPr>
          <a:xfrm>
            <a:off x="4499992" y="5085184"/>
            <a:ext cx="1473022" cy="246221"/>
          </a:xfrm>
          <a:prstGeom prst="rect">
            <a:avLst/>
          </a:prstGeom>
        </p:spPr>
        <p:txBody>
          <a:bodyPr wrap="square">
            <a:spAutoFit/>
          </a:bodyPr>
          <a:lstStyle/>
          <a:p>
            <a:r>
              <a:rPr lang="es-CO" sz="1000" dirty="0">
                <a:latin typeface="Arial" panose="020B0604020202020204" pitchFamily="34" charset="0"/>
                <a:cs typeface="Arial" panose="020B0604020202020204" pitchFamily="34" charset="0"/>
              </a:rPr>
              <a:t>Manejo Emergencia</a:t>
            </a:r>
          </a:p>
        </p:txBody>
      </p:sp>
      <p:sp>
        <p:nvSpPr>
          <p:cNvPr id="118" name="Rectángulo 117"/>
          <p:cNvSpPr/>
          <p:nvPr/>
        </p:nvSpPr>
        <p:spPr>
          <a:xfrm>
            <a:off x="3707904" y="5301208"/>
            <a:ext cx="1991198" cy="430887"/>
          </a:xfrm>
          <a:prstGeom prst="rect">
            <a:avLst/>
          </a:prstGeom>
          <a:noFill/>
        </p:spPr>
        <p:txBody>
          <a:bodyPr wrap="square" rtlCol="0">
            <a:spAutoFit/>
          </a:bodyPr>
          <a:lstStyle/>
          <a:p>
            <a:pPr algn="r"/>
            <a:r>
              <a:rPr lang="es-CO" sz="1100" b="1" dirty="0">
                <a:latin typeface="Arial" panose="020B0604020202020204" pitchFamily="34" charset="0"/>
                <a:cs typeface="Arial" panose="020B0604020202020204" pitchFamily="34" charset="0"/>
              </a:rPr>
              <a:t>ALCALDIAS GOBERNACIONES</a:t>
            </a:r>
          </a:p>
        </p:txBody>
      </p:sp>
      <p:sp>
        <p:nvSpPr>
          <p:cNvPr id="119" name="Rectángulo 118"/>
          <p:cNvSpPr/>
          <p:nvPr/>
        </p:nvSpPr>
        <p:spPr>
          <a:xfrm>
            <a:off x="5292080" y="3974867"/>
            <a:ext cx="603050" cy="246221"/>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Público</a:t>
            </a:r>
          </a:p>
        </p:txBody>
      </p:sp>
      <p:sp>
        <p:nvSpPr>
          <p:cNvPr id="120" name="Rectángulo 119"/>
          <p:cNvSpPr/>
          <p:nvPr/>
        </p:nvSpPr>
        <p:spPr>
          <a:xfrm>
            <a:off x="5076056" y="4262899"/>
            <a:ext cx="851515" cy="246221"/>
          </a:xfrm>
          <a:prstGeom prst="rect">
            <a:avLst/>
          </a:prstGeom>
        </p:spPr>
        <p:txBody>
          <a:bodyPr wrap="none">
            <a:spAutoFit/>
          </a:bodyPr>
          <a:lstStyle/>
          <a:p>
            <a:r>
              <a:rPr lang="es-CO" sz="1000" dirty="0">
                <a:latin typeface="Arial" panose="020B0604020202020204" pitchFamily="34" charset="0"/>
                <a:cs typeface="Arial" panose="020B0604020202020204" pitchFamily="34" charset="0"/>
              </a:rPr>
              <a:t>Información</a:t>
            </a:r>
          </a:p>
        </p:txBody>
      </p:sp>
      <p:sp>
        <p:nvSpPr>
          <p:cNvPr id="121" name="Rectángulo 120"/>
          <p:cNvSpPr/>
          <p:nvPr/>
        </p:nvSpPr>
        <p:spPr>
          <a:xfrm>
            <a:off x="4496824" y="4581128"/>
            <a:ext cx="1731360" cy="400110"/>
          </a:xfrm>
          <a:prstGeom prst="rect">
            <a:avLst/>
          </a:prstGeom>
        </p:spPr>
        <p:txBody>
          <a:bodyPr wrap="square">
            <a:spAutoFit/>
          </a:bodyPr>
          <a:lstStyle/>
          <a:p>
            <a:pPr algn="ctr"/>
            <a:r>
              <a:rPr lang="es-CO" sz="1000" dirty="0">
                <a:latin typeface="Arial" panose="020B0604020202020204" pitchFamily="34" charset="0"/>
                <a:cs typeface="Arial" panose="020B0604020202020204" pitchFamily="34" charset="0"/>
              </a:rPr>
              <a:t>Secretarias (Salud, Educación Etc.)</a:t>
            </a:r>
          </a:p>
        </p:txBody>
      </p:sp>
      <p:cxnSp>
        <p:nvCxnSpPr>
          <p:cNvPr id="131" name="Conector recto 130">
            <a:extLst>
              <a:ext uri="{FF2B5EF4-FFF2-40B4-BE49-F238E27FC236}">
                <a16:creationId xmlns:a16="http://schemas.microsoft.com/office/drawing/2014/main" id="{E0CA2315-C1A8-4FD3-ACBC-BDDBE6ABCB18}"/>
              </a:ext>
            </a:extLst>
          </p:cNvPr>
          <p:cNvCxnSpPr>
            <a:cxnSpLocks/>
          </p:cNvCxnSpPr>
          <p:nvPr/>
        </p:nvCxnSpPr>
        <p:spPr>
          <a:xfrm>
            <a:off x="251520" y="2276872"/>
            <a:ext cx="1232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ctor recto 132">
            <a:extLst>
              <a:ext uri="{FF2B5EF4-FFF2-40B4-BE49-F238E27FC236}">
                <a16:creationId xmlns:a16="http://schemas.microsoft.com/office/drawing/2014/main" id="{E0CA2315-C1A8-4FD3-ACBC-BDDBE6ABCB18}"/>
              </a:ext>
            </a:extLst>
          </p:cNvPr>
          <p:cNvCxnSpPr>
            <a:cxnSpLocks/>
          </p:cNvCxnSpPr>
          <p:nvPr/>
        </p:nvCxnSpPr>
        <p:spPr>
          <a:xfrm>
            <a:off x="1611288" y="2276872"/>
            <a:ext cx="1232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ector recto 133">
            <a:extLst>
              <a:ext uri="{FF2B5EF4-FFF2-40B4-BE49-F238E27FC236}">
                <a16:creationId xmlns:a16="http://schemas.microsoft.com/office/drawing/2014/main" id="{E0CA2315-C1A8-4FD3-ACBC-BDDBE6ABCB18}"/>
              </a:ext>
            </a:extLst>
          </p:cNvPr>
          <p:cNvCxnSpPr>
            <a:cxnSpLocks/>
          </p:cNvCxnSpPr>
          <p:nvPr/>
        </p:nvCxnSpPr>
        <p:spPr>
          <a:xfrm>
            <a:off x="2987824" y="2276872"/>
            <a:ext cx="1232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ctor recto 134">
            <a:extLst>
              <a:ext uri="{FF2B5EF4-FFF2-40B4-BE49-F238E27FC236}">
                <a16:creationId xmlns:a16="http://schemas.microsoft.com/office/drawing/2014/main" id="{E0CA2315-C1A8-4FD3-ACBC-BDDBE6ABCB18}"/>
              </a:ext>
            </a:extLst>
          </p:cNvPr>
          <p:cNvCxnSpPr>
            <a:cxnSpLocks/>
          </p:cNvCxnSpPr>
          <p:nvPr/>
        </p:nvCxnSpPr>
        <p:spPr>
          <a:xfrm>
            <a:off x="4355976" y="2276872"/>
            <a:ext cx="1232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ector recto 135">
            <a:extLst>
              <a:ext uri="{FF2B5EF4-FFF2-40B4-BE49-F238E27FC236}">
                <a16:creationId xmlns:a16="http://schemas.microsoft.com/office/drawing/2014/main" id="{E0CA2315-C1A8-4FD3-ACBC-BDDBE6ABCB18}"/>
              </a:ext>
            </a:extLst>
          </p:cNvPr>
          <p:cNvCxnSpPr>
            <a:cxnSpLocks/>
          </p:cNvCxnSpPr>
          <p:nvPr/>
        </p:nvCxnSpPr>
        <p:spPr>
          <a:xfrm>
            <a:off x="1619672" y="5661248"/>
            <a:ext cx="1232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ctor recto 136">
            <a:extLst>
              <a:ext uri="{FF2B5EF4-FFF2-40B4-BE49-F238E27FC236}">
                <a16:creationId xmlns:a16="http://schemas.microsoft.com/office/drawing/2014/main" id="{E0CA2315-C1A8-4FD3-ACBC-BDDBE6ABCB18}"/>
              </a:ext>
            </a:extLst>
          </p:cNvPr>
          <p:cNvCxnSpPr>
            <a:cxnSpLocks/>
          </p:cNvCxnSpPr>
          <p:nvPr/>
        </p:nvCxnSpPr>
        <p:spPr>
          <a:xfrm>
            <a:off x="2987824" y="5661248"/>
            <a:ext cx="1232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ector recto 137">
            <a:extLst>
              <a:ext uri="{FF2B5EF4-FFF2-40B4-BE49-F238E27FC236}">
                <a16:creationId xmlns:a16="http://schemas.microsoft.com/office/drawing/2014/main" id="{E0CA2315-C1A8-4FD3-ACBC-BDDBE6ABCB18}"/>
              </a:ext>
            </a:extLst>
          </p:cNvPr>
          <p:cNvCxnSpPr>
            <a:cxnSpLocks/>
          </p:cNvCxnSpPr>
          <p:nvPr/>
        </p:nvCxnSpPr>
        <p:spPr>
          <a:xfrm>
            <a:off x="4419600" y="5661248"/>
            <a:ext cx="1232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Conector recto 138">
            <a:extLst>
              <a:ext uri="{FF2B5EF4-FFF2-40B4-BE49-F238E27FC236}">
                <a16:creationId xmlns:a16="http://schemas.microsoft.com/office/drawing/2014/main" id="{E0CA2315-C1A8-4FD3-ACBC-BDDBE6ABCB18}"/>
              </a:ext>
            </a:extLst>
          </p:cNvPr>
          <p:cNvCxnSpPr>
            <a:cxnSpLocks/>
          </p:cNvCxnSpPr>
          <p:nvPr/>
        </p:nvCxnSpPr>
        <p:spPr>
          <a:xfrm>
            <a:off x="223721" y="5661248"/>
            <a:ext cx="1232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Conector recto 141"/>
          <p:cNvCxnSpPr/>
          <p:nvPr/>
        </p:nvCxnSpPr>
        <p:spPr>
          <a:xfrm>
            <a:off x="7380312" y="3929744"/>
            <a:ext cx="165618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6" name="Conector recto 145">
            <a:extLst>
              <a:ext uri="{FF2B5EF4-FFF2-40B4-BE49-F238E27FC236}">
                <a16:creationId xmlns:a16="http://schemas.microsoft.com/office/drawing/2014/main" id="{E0CA2315-C1A8-4FD3-ACBC-BDDBE6ABCB18}"/>
              </a:ext>
            </a:extLst>
          </p:cNvPr>
          <p:cNvCxnSpPr>
            <a:cxnSpLocks/>
          </p:cNvCxnSpPr>
          <p:nvPr/>
        </p:nvCxnSpPr>
        <p:spPr>
          <a:xfrm>
            <a:off x="7956376" y="3099157"/>
            <a:ext cx="360040" cy="833899"/>
          </a:xfrm>
          <a:prstGeom prst="line">
            <a:avLst/>
          </a:prstGeom>
        </p:spPr>
        <p:style>
          <a:lnRef idx="3">
            <a:schemeClr val="accent1"/>
          </a:lnRef>
          <a:fillRef idx="0">
            <a:schemeClr val="accent1"/>
          </a:fillRef>
          <a:effectRef idx="2">
            <a:schemeClr val="accent1"/>
          </a:effectRef>
          <a:fontRef idx="minor">
            <a:schemeClr val="tx1"/>
          </a:fontRef>
        </p:style>
      </p:cxnSp>
      <p:cxnSp>
        <p:nvCxnSpPr>
          <p:cNvPr id="150" name="Conector recto 149">
            <a:extLst>
              <a:ext uri="{FF2B5EF4-FFF2-40B4-BE49-F238E27FC236}">
                <a16:creationId xmlns:a16="http://schemas.microsoft.com/office/drawing/2014/main" id="{E0CA2315-C1A8-4FD3-ACBC-BDDBE6ABCB18}"/>
              </a:ext>
            </a:extLst>
          </p:cNvPr>
          <p:cNvCxnSpPr>
            <a:cxnSpLocks/>
          </p:cNvCxnSpPr>
          <p:nvPr/>
        </p:nvCxnSpPr>
        <p:spPr>
          <a:xfrm>
            <a:off x="8676456" y="3099157"/>
            <a:ext cx="360040" cy="833899"/>
          </a:xfrm>
          <a:prstGeom prst="line">
            <a:avLst/>
          </a:prstGeom>
        </p:spPr>
        <p:style>
          <a:lnRef idx="3">
            <a:schemeClr val="accent1"/>
          </a:lnRef>
          <a:fillRef idx="0">
            <a:schemeClr val="accent1"/>
          </a:fillRef>
          <a:effectRef idx="2">
            <a:schemeClr val="accent1"/>
          </a:effectRef>
          <a:fontRef idx="minor">
            <a:schemeClr val="tx1"/>
          </a:fontRef>
        </p:style>
      </p:cxnSp>
      <p:cxnSp>
        <p:nvCxnSpPr>
          <p:cNvPr id="151" name="Conector recto 150">
            <a:extLst>
              <a:ext uri="{FF2B5EF4-FFF2-40B4-BE49-F238E27FC236}">
                <a16:creationId xmlns:a16="http://schemas.microsoft.com/office/drawing/2014/main" id="{E0CA2315-C1A8-4FD3-ACBC-BDDBE6ABCB18}"/>
              </a:ext>
            </a:extLst>
          </p:cNvPr>
          <p:cNvCxnSpPr>
            <a:cxnSpLocks/>
          </p:cNvCxnSpPr>
          <p:nvPr/>
        </p:nvCxnSpPr>
        <p:spPr>
          <a:xfrm flipV="1">
            <a:off x="7956376" y="3933056"/>
            <a:ext cx="360040" cy="7920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58" name="Conector recto 157">
            <a:extLst>
              <a:ext uri="{FF2B5EF4-FFF2-40B4-BE49-F238E27FC236}">
                <a16:creationId xmlns:a16="http://schemas.microsoft.com/office/drawing/2014/main" id="{E0CA2315-C1A8-4FD3-ACBC-BDDBE6ABCB18}"/>
              </a:ext>
            </a:extLst>
          </p:cNvPr>
          <p:cNvCxnSpPr>
            <a:cxnSpLocks/>
          </p:cNvCxnSpPr>
          <p:nvPr/>
        </p:nvCxnSpPr>
        <p:spPr>
          <a:xfrm flipV="1">
            <a:off x="8676456" y="3933056"/>
            <a:ext cx="360040" cy="792088"/>
          </a:xfrm>
          <a:prstGeom prst="line">
            <a:avLst/>
          </a:prstGeom>
        </p:spPr>
        <p:style>
          <a:lnRef idx="3">
            <a:schemeClr val="accent1"/>
          </a:lnRef>
          <a:fillRef idx="0">
            <a:schemeClr val="accent1"/>
          </a:fillRef>
          <a:effectRef idx="2">
            <a:schemeClr val="accent1"/>
          </a:effectRef>
          <a:fontRef idx="minor">
            <a:schemeClr val="tx1"/>
          </a:fontRef>
        </p:style>
      </p:cxnSp>
      <p:sp>
        <p:nvSpPr>
          <p:cNvPr id="160" name="Rectángulo 159"/>
          <p:cNvSpPr/>
          <p:nvPr/>
        </p:nvSpPr>
        <p:spPr>
          <a:xfrm>
            <a:off x="8172400" y="4088105"/>
            <a:ext cx="747320" cy="276999"/>
          </a:xfrm>
          <a:prstGeom prst="rect">
            <a:avLst/>
          </a:prstGeom>
        </p:spPr>
        <p:txBody>
          <a:bodyPr wrap="none">
            <a:spAutoFit/>
          </a:bodyPr>
          <a:lstStyle/>
          <a:p>
            <a:r>
              <a:rPr lang="es-CO" sz="1200" b="1" dirty="0">
                <a:latin typeface="Arial" panose="020B0604020202020204" pitchFamily="34" charset="0"/>
                <a:cs typeface="Arial" panose="020B0604020202020204" pitchFamily="34" charset="0"/>
              </a:rPr>
              <a:t>UNGRD</a:t>
            </a:r>
          </a:p>
        </p:txBody>
      </p:sp>
      <p:sp>
        <p:nvSpPr>
          <p:cNvPr id="161" name="Rectángulo 160"/>
          <p:cNvSpPr/>
          <p:nvPr/>
        </p:nvSpPr>
        <p:spPr>
          <a:xfrm>
            <a:off x="7176615" y="4088105"/>
            <a:ext cx="995785" cy="276999"/>
          </a:xfrm>
          <a:prstGeom prst="rect">
            <a:avLst/>
          </a:prstGeom>
        </p:spPr>
        <p:txBody>
          <a:bodyPr wrap="none">
            <a:spAutoFit/>
          </a:bodyPr>
          <a:lstStyle/>
          <a:p>
            <a:r>
              <a:rPr lang="es-CO" sz="1200" b="1" dirty="0">
                <a:latin typeface="Arial" panose="020B0604020202020204" pitchFamily="34" charset="0"/>
                <a:cs typeface="Arial" panose="020B0604020202020204" pitchFamily="34" charset="0"/>
              </a:rPr>
              <a:t>MINSALUD</a:t>
            </a:r>
          </a:p>
        </p:txBody>
      </p:sp>
      <p:sp>
        <p:nvSpPr>
          <p:cNvPr id="162" name="Rectángulo 161"/>
          <p:cNvSpPr/>
          <p:nvPr/>
        </p:nvSpPr>
        <p:spPr>
          <a:xfrm>
            <a:off x="7110536" y="3440033"/>
            <a:ext cx="1133872" cy="276999"/>
          </a:xfrm>
          <a:prstGeom prst="rect">
            <a:avLst/>
          </a:prstGeom>
        </p:spPr>
        <p:txBody>
          <a:bodyPr wrap="square">
            <a:spAutoFit/>
          </a:bodyPr>
          <a:lstStyle/>
          <a:p>
            <a:pPr algn="ctr"/>
            <a:r>
              <a:rPr lang="es-CO" sz="1200" b="1" dirty="0">
                <a:latin typeface="Arial" panose="020B0604020202020204" pitchFamily="34" charset="0"/>
                <a:cs typeface="Arial" panose="020B0604020202020204" pitchFamily="34" charset="0"/>
              </a:rPr>
              <a:t>CRUE</a:t>
            </a:r>
          </a:p>
        </p:txBody>
      </p:sp>
      <p:sp>
        <p:nvSpPr>
          <p:cNvPr id="163" name="Rectángulo 162"/>
          <p:cNvSpPr/>
          <p:nvPr/>
        </p:nvSpPr>
        <p:spPr>
          <a:xfrm>
            <a:off x="8163946" y="3440033"/>
            <a:ext cx="656526" cy="276999"/>
          </a:xfrm>
          <a:prstGeom prst="rect">
            <a:avLst/>
          </a:prstGeom>
        </p:spPr>
        <p:txBody>
          <a:bodyPr wrap="none">
            <a:spAutoFit/>
          </a:bodyPr>
          <a:lstStyle/>
          <a:p>
            <a:r>
              <a:rPr lang="es-CO" sz="1200" b="1" dirty="0">
                <a:latin typeface="Arial" panose="020B0604020202020204" pitchFamily="34" charset="0"/>
                <a:cs typeface="Arial" panose="020B0604020202020204" pitchFamily="34" charset="0"/>
              </a:rPr>
              <a:t>FF.MM</a:t>
            </a:r>
          </a:p>
        </p:txBody>
      </p:sp>
    </p:spTree>
    <p:extLst>
      <p:ext uri="{BB962C8B-B14F-4D97-AF65-F5344CB8AC3E}">
        <p14:creationId xmlns:p14="http://schemas.microsoft.com/office/powerpoint/2010/main" val="110020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4BF4777-8661-41B1-984E-46187A912986}"/>
              </a:ext>
            </a:extLst>
          </p:cNvPr>
          <p:cNvPicPr>
            <a:picLocks noChangeAspect="1"/>
          </p:cNvPicPr>
          <p:nvPr/>
        </p:nvPicPr>
        <p:blipFill>
          <a:blip r:embed="rId2"/>
          <a:stretch>
            <a:fillRect/>
          </a:stretch>
        </p:blipFill>
        <p:spPr>
          <a:xfrm>
            <a:off x="5196441" y="3071563"/>
            <a:ext cx="3490362" cy="2800908"/>
          </a:xfrm>
          <a:prstGeom prst="rect">
            <a:avLst/>
          </a:prstGeom>
        </p:spPr>
      </p:pic>
      <p:sp>
        <p:nvSpPr>
          <p:cNvPr id="5" name="CuadroTexto 4">
            <a:extLst>
              <a:ext uri="{FF2B5EF4-FFF2-40B4-BE49-F238E27FC236}">
                <a16:creationId xmlns:a16="http://schemas.microsoft.com/office/drawing/2014/main" id="{489ADE0B-1886-405F-87AD-58DDBD577B35}"/>
              </a:ext>
            </a:extLst>
          </p:cNvPr>
          <p:cNvSpPr txBox="1"/>
          <p:nvPr/>
        </p:nvSpPr>
        <p:spPr>
          <a:xfrm>
            <a:off x="838054" y="137731"/>
            <a:ext cx="2499994" cy="523129"/>
          </a:xfrm>
          <a:prstGeom prst="rect">
            <a:avLst/>
          </a:prstGeom>
          <a:noFill/>
        </p:spPr>
        <p:txBody>
          <a:bodyPr wrap="none" rtlCol="0">
            <a:spAutoFit/>
          </a:bodyPr>
          <a:lstStyle/>
          <a:p>
            <a:r>
              <a:rPr lang="es-CO" sz="2799" dirty="0">
                <a:solidFill>
                  <a:schemeClr val="bg1"/>
                </a:solidFill>
              </a:rPr>
              <a:t>METODOLOGIA</a:t>
            </a:r>
          </a:p>
        </p:txBody>
      </p:sp>
      <p:sp>
        <p:nvSpPr>
          <p:cNvPr id="6" name="Rectángulo 5">
            <a:extLst>
              <a:ext uri="{FF2B5EF4-FFF2-40B4-BE49-F238E27FC236}">
                <a16:creationId xmlns:a16="http://schemas.microsoft.com/office/drawing/2014/main" id="{DF053F44-2DA0-4493-9152-0D32DE0889DE}"/>
              </a:ext>
            </a:extLst>
          </p:cNvPr>
          <p:cNvSpPr/>
          <p:nvPr/>
        </p:nvSpPr>
        <p:spPr>
          <a:xfrm>
            <a:off x="998785" y="1399243"/>
            <a:ext cx="6858397" cy="1323209"/>
          </a:xfrm>
          <a:prstGeom prst="rect">
            <a:avLst/>
          </a:prstGeom>
        </p:spPr>
        <p:txBody>
          <a:bodyPr wrap="square">
            <a:spAutoFit/>
          </a:bodyPr>
          <a:lstStyle/>
          <a:p>
            <a:pPr marL="342831" indent="-342831" algn="just">
              <a:buFont typeface="Arial" panose="020B0604020202020204" pitchFamily="34" charset="0"/>
              <a:buChar char="•"/>
            </a:pPr>
            <a:r>
              <a:rPr lang="es-CO" sz="2000" dirty="0">
                <a:latin typeface="Arial" panose="020B0604020202020204" pitchFamily="34" charset="0"/>
                <a:ea typeface="Times New Roman" panose="02020603050405020304" pitchFamily="18" charset="0"/>
                <a:cs typeface="Arial" panose="020B0604020202020204" pitchFamily="34" charset="0"/>
              </a:rPr>
              <a:t>Análisis documental descriptivo y analítico</a:t>
            </a:r>
          </a:p>
          <a:p>
            <a:pPr marL="342831" indent="-342831" algn="just">
              <a:buFont typeface="Arial" panose="020B0604020202020204" pitchFamily="34" charset="0"/>
              <a:buChar char="•"/>
            </a:pPr>
            <a:r>
              <a:rPr lang="es-CO" sz="2000" dirty="0">
                <a:latin typeface="Arial" panose="020B0604020202020204" pitchFamily="34" charset="0"/>
                <a:ea typeface="Times New Roman" panose="02020603050405020304" pitchFamily="18" charset="0"/>
                <a:cs typeface="Arial" panose="020B0604020202020204" pitchFamily="34" charset="0"/>
              </a:rPr>
              <a:t>Análisis y/o Creación de protocolos de procedimientos</a:t>
            </a:r>
          </a:p>
          <a:p>
            <a:pPr marL="342831" indent="-342831" algn="just">
              <a:buFont typeface="Arial" panose="020B0604020202020204" pitchFamily="34" charset="0"/>
              <a:buChar char="•"/>
            </a:pPr>
            <a:r>
              <a:rPr lang="es-CO" sz="2000" dirty="0">
                <a:latin typeface="Arial" panose="020B0604020202020204" pitchFamily="34" charset="0"/>
                <a:ea typeface="Times New Roman" panose="02020603050405020304" pitchFamily="18" charset="0"/>
                <a:cs typeface="Arial" panose="020B0604020202020204" pitchFamily="34" charset="0"/>
              </a:rPr>
              <a:t>Creación de software</a:t>
            </a:r>
          </a:p>
          <a:p>
            <a:pPr marL="342831" indent="-342831" algn="just">
              <a:buFont typeface="Arial" panose="020B0604020202020204" pitchFamily="34" charset="0"/>
              <a:buChar char="•"/>
            </a:pPr>
            <a:r>
              <a:rPr lang="es-CO" sz="2000" dirty="0">
                <a:latin typeface="Arial" panose="020B0604020202020204" pitchFamily="34" charset="0"/>
                <a:ea typeface="Times New Roman" panose="02020603050405020304" pitchFamily="18" charset="0"/>
                <a:cs typeface="Arial" panose="020B0604020202020204" pitchFamily="34" charset="0"/>
              </a:rPr>
              <a:t>Pruebas e implementación.</a:t>
            </a:r>
          </a:p>
        </p:txBody>
      </p:sp>
      <p:pic>
        <p:nvPicPr>
          <p:cNvPr id="7" name="Imagen 6">
            <a:extLst>
              <a:ext uri="{FF2B5EF4-FFF2-40B4-BE49-F238E27FC236}">
                <a16:creationId xmlns:a16="http://schemas.microsoft.com/office/drawing/2014/main" id="{C9B02978-B0A3-44CD-9C79-7EE8FBD2AA9A}"/>
              </a:ext>
            </a:extLst>
          </p:cNvPr>
          <p:cNvPicPr>
            <a:picLocks noChangeAspect="1"/>
          </p:cNvPicPr>
          <p:nvPr/>
        </p:nvPicPr>
        <p:blipFill>
          <a:blip r:embed="rId3"/>
          <a:stretch>
            <a:fillRect/>
          </a:stretch>
        </p:blipFill>
        <p:spPr>
          <a:xfrm>
            <a:off x="1119216" y="3199311"/>
            <a:ext cx="2828345" cy="2657669"/>
          </a:xfrm>
          <a:prstGeom prst="rect">
            <a:avLst/>
          </a:prstGeom>
        </p:spPr>
      </p:pic>
      <p:sp>
        <p:nvSpPr>
          <p:cNvPr id="8" name="CuadroTexto 7">
            <a:extLst>
              <a:ext uri="{FF2B5EF4-FFF2-40B4-BE49-F238E27FC236}">
                <a16:creationId xmlns:a16="http://schemas.microsoft.com/office/drawing/2014/main" id="{904044EB-0DC7-405E-AB91-37CD8D505857}"/>
              </a:ext>
            </a:extLst>
          </p:cNvPr>
          <p:cNvSpPr txBox="1"/>
          <p:nvPr/>
        </p:nvSpPr>
        <p:spPr>
          <a:xfrm>
            <a:off x="4427984" y="3645024"/>
            <a:ext cx="609494" cy="1569388"/>
          </a:xfrm>
          <a:prstGeom prst="rect">
            <a:avLst/>
          </a:prstGeom>
          <a:noFill/>
        </p:spPr>
        <p:txBody>
          <a:bodyPr wrap="square" rtlCol="0">
            <a:spAutoFit/>
          </a:bodyPr>
          <a:lstStyle/>
          <a:p>
            <a:r>
              <a:rPr lang="es-CO" sz="9598" dirty="0"/>
              <a:t>=</a:t>
            </a:r>
          </a:p>
        </p:txBody>
      </p:sp>
      <p:sp>
        <p:nvSpPr>
          <p:cNvPr id="10" name="CuadroTexto 9">
            <a:extLst>
              <a:ext uri="{FF2B5EF4-FFF2-40B4-BE49-F238E27FC236}">
                <a16:creationId xmlns:a16="http://schemas.microsoft.com/office/drawing/2014/main" id="{6B6F3C8A-324A-44CB-A4A1-AECF6AAD28DA}"/>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11" name="Título 6">
            <a:extLst>
              <a:ext uri="{FF2B5EF4-FFF2-40B4-BE49-F238E27FC236}">
                <a16:creationId xmlns:a16="http://schemas.microsoft.com/office/drawing/2014/main" id="{9773AE5C-7561-4288-9AD4-2595DD2CE6E1}"/>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METODOLOGÍA</a:t>
            </a:r>
          </a:p>
        </p:txBody>
      </p:sp>
    </p:spTree>
    <p:extLst>
      <p:ext uri="{BB962C8B-B14F-4D97-AF65-F5344CB8AC3E}">
        <p14:creationId xmlns:p14="http://schemas.microsoft.com/office/powerpoint/2010/main" val="43757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1" b="15682"/>
          <a:stretch/>
        </p:blipFill>
        <p:spPr>
          <a:xfrm>
            <a:off x="0" y="1196752"/>
            <a:ext cx="9144000" cy="5616624"/>
          </a:xfrm>
          <a:prstGeom prst="rect">
            <a:avLst/>
          </a:prstGeom>
        </p:spPr>
      </p:pic>
    </p:spTree>
    <p:extLst>
      <p:ext uri="{BB962C8B-B14F-4D97-AF65-F5344CB8AC3E}">
        <p14:creationId xmlns:p14="http://schemas.microsoft.com/office/powerpoint/2010/main" val="377004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325" t="8619" r="1654" b="17167"/>
          <a:stretch/>
        </p:blipFill>
        <p:spPr>
          <a:xfrm>
            <a:off x="72008" y="1215008"/>
            <a:ext cx="9036496" cy="5022304"/>
          </a:xfrm>
          <a:prstGeom prst="rect">
            <a:avLst/>
          </a:prstGeom>
        </p:spPr>
      </p:pic>
    </p:spTree>
    <p:extLst>
      <p:ext uri="{BB962C8B-B14F-4D97-AF65-F5344CB8AC3E}">
        <p14:creationId xmlns:p14="http://schemas.microsoft.com/office/powerpoint/2010/main" val="202398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t="8955" b="20523"/>
          <a:stretch/>
        </p:blipFill>
        <p:spPr>
          <a:xfrm>
            <a:off x="-180528" y="1196752"/>
            <a:ext cx="9433048" cy="4815408"/>
          </a:xfrm>
          <a:prstGeom prst="rect">
            <a:avLst/>
          </a:prstGeom>
        </p:spPr>
      </p:pic>
    </p:spTree>
    <p:extLst>
      <p:ext uri="{BB962C8B-B14F-4D97-AF65-F5344CB8AC3E}">
        <p14:creationId xmlns:p14="http://schemas.microsoft.com/office/powerpoint/2010/main" val="278414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9381" b="6579"/>
          <a:stretch/>
        </p:blipFill>
        <p:spPr>
          <a:xfrm>
            <a:off x="0" y="1152127"/>
            <a:ext cx="9144000" cy="5517233"/>
          </a:xfrm>
          <a:prstGeom prst="rect">
            <a:avLst/>
          </a:prstGeom>
        </p:spPr>
      </p:pic>
    </p:spTree>
    <p:extLst>
      <p:ext uri="{BB962C8B-B14F-4D97-AF65-F5344CB8AC3E}">
        <p14:creationId xmlns:p14="http://schemas.microsoft.com/office/powerpoint/2010/main" val="410282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plat eng logo.jpg"/>
          <p:cNvPicPr>
            <a:picLocks noGrp="1" noChangeAspect="1"/>
          </p:cNvPicPr>
          <p:nvPr>
            <p:ph idx="1"/>
          </p:nvPr>
        </p:nvPicPr>
        <p:blipFill>
          <a:blip r:embed="rId2" cstate="print"/>
          <a:stretch>
            <a:fillRect/>
          </a:stretch>
        </p:blipFill>
        <p:spPr>
          <a:xfrm>
            <a:off x="323528" y="116632"/>
            <a:ext cx="1295124" cy="1040979"/>
          </a:xfrm>
        </p:spPr>
      </p:pic>
      <p:sp>
        <p:nvSpPr>
          <p:cNvPr id="6" name="Rectangle 5">
            <a:extLst>
              <a:ext uri="{FF2B5EF4-FFF2-40B4-BE49-F238E27FC236}">
                <a16:creationId xmlns:a16="http://schemas.microsoft.com/office/drawing/2014/main" id="{873280F1-443A-49E3-8B1B-0C7B0F574E81}"/>
              </a:ext>
            </a:extLst>
          </p:cNvPr>
          <p:cNvSpPr>
            <a:spLocks noChangeArrowheads="1"/>
          </p:cNvSpPr>
          <p:nvPr/>
        </p:nvSpPr>
        <p:spPr bwMode="auto">
          <a:xfrm>
            <a:off x="783842" y="2347662"/>
            <a:ext cx="790295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fontAlgn="auto">
              <a:spcBef>
                <a:spcPts val="0"/>
              </a:spcBef>
              <a:spcAft>
                <a:spcPts val="0"/>
              </a:spcAft>
              <a:defRPr/>
            </a:pPr>
            <a:endParaRPr lang="es-CO" sz="2400" b="1" dirty="0">
              <a:latin typeface="Arial" panose="020B0604020202020204" pitchFamily="34" charset="0"/>
              <a:cs typeface="Arial" panose="020B0604020202020204" pitchFamily="34" charset="0"/>
            </a:endParaRPr>
          </a:p>
          <a:p>
            <a:pPr algn="ctr" fontAlgn="auto">
              <a:spcBef>
                <a:spcPts val="0"/>
              </a:spcBef>
              <a:spcAft>
                <a:spcPts val="0"/>
              </a:spcAft>
              <a:defRPr/>
            </a:pPr>
            <a:r>
              <a:rPr lang="es-CO" sz="2400" b="1" dirty="0">
                <a:latin typeface="Arial" panose="020B0604020202020204" pitchFamily="34" charset="0"/>
                <a:cs typeface="Arial" panose="020B0604020202020204" pitchFamily="34" charset="0"/>
              </a:rPr>
              <a:t>Dumar Javier Figueredo Sanabria MD</a:t>
            </a:r>
          </a:p>
          <a:p>
            <a:pPr algn="ctr" fontAlgn="auto">
              <a:spcBef>
                <a:spcPts val="0"/>
              </a:spcBef>
              <a:spcAft>
                <a:spcPts val="0"/>
              </a:spcAft>
              <a:defRPr/>
            </a:pPr>
            <a:r>
              <a:rPr lang="es-CO" sz="2400" b="1" dirty="0">
                <a:latin typeface="Arial" panose="020B0604020202020204" pitchFamily="34" charset="0"/>
                <a:cs typeface="Arial" panose="020B0604020202020204" pitchFamily="34" charset="0"/>
              </a:rPr>
              <a:t>Candidato a Maestro en Gestión del Riesgo y Desarrollo</a:t>
            </a:r>
          </a:p>
          <a:p>
            <a:pPr algn="ctr" fontAlgn="auto">
              <a:spcBef>
                <a:spcPts val="0"/>
              </a:spcBef>
              <a:spcAft>
                <a:spcPts val="0"/>
              </a:spcAft>
              <a:defRPr/>
            </a:pPr>
            <a:r>
              <a:rPr lang="es-CO" sz="2400" b="1" dirty="0">
                <a:latin typeface="Arial" panose="020B0604020202020204" pitchFamily="34" charset="0"/>
                <a:cs typeface="Arial" panose="020B0604020202020204" pitchFamily="34" charset="0"/>
              </a:rPr>
              <a:t>Escuela de Ingenieros Militares (ESING)</a:t>
            </a:r>
          </a:p>
          <a:p>
            <a:pPr algn="ctr" fontAlgn="auto">
              <a:spcBef>
                <a:spcPts val="0"/>
              </a:spcBef>
              <a:spcAft>
                <a:spcPts val="0"/>
              </a:spcAft>
              <a:defRPr/>
            </a:pPr>
            <a:r>
              <a:rPr lang="es-CO" sz="2400" b="1" dirty="0">
                <a:latin typeface="Arial" panose="020B0604020202020204" pitchFamily="34" charset="0"/>
                <a:cs typeface="Arial" panose="020B0604020202020204" pitchFamily="34" charset="0"/>
              </a:rPr>
              <a:t>Bogotá, Colombia</a:t>
            </a:r>
          </a:p>
        </p:txBody>
      </p:sp>
      <p:sp>
        <p:nvSpPr>
          <p:cNvPr id="3" name="Título 2">
            <a:extLst>
              <a:ext uri="{FF2B5EF4-FFF2-40B4-BE49-F238E27FC236}">
                <a16:creationId xmlns:a16="http://schemas.microsoft.com/office/drawing/2014/main" id="{24C95F13-9839-4C26-8965-560017BCA01C}"/>
              </a:ext>
            </a:extLst>
          </p:cNvPr>
          <p:cNvSpPr>
            <a:spLocks noGrp="1"/>
          </p:cNvSpPr>
          <p:nvPr>
            <p:ph type="title"/>
          </p:nvPr>
        </p:nvSpPr>
        <p:spPr/>
        <p:txBody>
          <a:bodyPr/>
          <a:lstStyle/>
          <a:p>
            <a:endParaRPr lang="es-CO"/>
          </a:p>
        </p:txBody>
      </p:sp>
    </p:spTree>
    <p:extLst>
      <p:ext uri="{BB962C8B-B14F-4D97-AF65-F5344CB8AC3E}">
        <p14:creationId xmlns:p14="http://schemas.microsoft.com/office/powerpoint/2010/main" val="69203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9381" b="7980"/>
          <a:stretch/>
        </p:blipFill>
        <p:spPr>
          <a:xfrm>
            <a:off x="-36512" y="1235631"/>
            <a:ext cx="9144000" cy="5649753"/>
          </a:xfrm>
          <a:prstGeom prst="rect">
            <a:avLst/>
          </a:prstGeom>
        </p:spPr>
      </p:pic>
    </p:spTree>
    <p:extLst>
      <p:ext uri="{BB962C8B-B14F-4D97-AF65-F5344CB8AC3E}">
        <p14:creationId xmlns:p14="http://schemas.microsoft.com/office/powerpoint/2010/main" val="289811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9381" b="6579"/>
          <a:stretch/>
        </p:blipFill>
        <p:spPr>
          <a:xfrm>
            <a:off x="0" y="1268760"/>
            <a:ext cx="9144000" cy="5544616"/>
          </a:xfrm>
          <a:prstGeom prst="rect">
            <a:avLst/>
          </a:prstGeom>
        </p:spPr>
      </p:pic>
    </p:spTree>
    <p:extLst>
      <p:ext uri="{BB962C8B-B14F-4D97-AF65-F5344CB8AC3E}">
        <p14:creationId xmlns:p14="http://schemas.microsoft.com/office/powerpoint/2010/main" val="2309704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9381" b="7980"/>
          <a:stretch/>
        </p:blipFill>
        <p:spPr>
          <a:xfrm>
            <a:off x="36512" y="1268760"/>
            <a:ext cx="9144000" cy="5616624"/>
          </a:xfrm>
          <a:prstGeom prst="rect">
            <a:avLst/>
          </a:prstGeom>
        </p:spPr>
      </p:pic>
    </p:spTree>
    <p:extLst>
      <p:ext uri="{BB962C8B-B14F-4D97-AF65-F5344CB8AC3E}">
        <p14:creationId xmlns:p14="http://schemas.microsoft.com/office/powerpoint/2010/main" val="350058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9381" b="6579"/>
          <a:stretch/>
        </p:blipFill>
        <p:spPr>
          <a:xfrm>
            <a:off x="36512" y="1268760"/>
            <a:ext cx="9144000" cy="5517233"/>
          </a:xfrm>
          <a:prstGeom prst="rect">
            <a:avLst/>
          </a:prstGeom>
        </p:spPr>
      </p:pic>
    </p:spTree>
    <p:extLst>
      <p:ext uri="{BB962C8B-B14F-4D97-AF65-F5344CB8AC3E}">
        <p14:creationId xmlns:p14="http://schemas.microsoft.com/office/powerpoint/2010/main" val="563724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940" t="9381" r="1176" b="6579"/>
          <a:stretch/>
        </p:blipFill>
        <p:spPr>
          <a:xfrm>
            <a:off x="107504" y="1208313"/>
            <a:ext cx="8964488" cy="5533055"/>
          </a:xfrm>
          <a:prstGeom prst="rect">
            <a:avLst/>
          </a:prstGeom>
        </p:spPr>
      </p:pic>
    </p:spTree>
    <p:extLst>
      <p:ext uri="{BB962C8B-B14F-4D97-AF65-F5344CB8AC3E}">
        <p14:creationId xmlns:p14="http://schemas.microsoft.com/office/powerpoint/2010/main" val="3335491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9381" b="7980"/>
          <a:stretch/>
        </p:blipFill>
        <p:spPr>
          <a:xfrm>
            <a:off x="-36512" y="1296144"/>
            <a:ext cx="9144000" cy="5589240"/>
          </a:xfrm>
          <a:prstGeom prst="rect">
            <a:avLst/>
          </a:prstGeom>
        </p:spPr>
      </p:pic>
    </p:spTree>
    <p:extLst>
      <p:ext uri="{BB962C8B-B14F-4D97-AF65-F5344CB8AC3E}">
        <p14:creationId xmlns:p14="http://schemas.microsoft.com/office/powerpoint/2010/main" val="3913045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9381" b="6579"/>
          <a:stretch/>
        </p:blipFill>
        <p:spPr>
          <a:xfrm>
            <a:off x="0" y="1224135"/>
            <a:ext cx="9144000" cy="5517233"/>
          </a:xfrm>
          <a:prstGeom prst="rect">
            <a:avLst/>
          </a:prstGeom>
        </p:spPr>
      </p:pic>
    </p:spTree>
    <p:extLst>
      <p:ext uri="{BB962C8B-B14F-4D97-AF65-F5344CB8AC3E}">
        <p14:creationId xmlns:p14="http://schemas.microsoft.com/office/powerpoint/2010/main" val="12094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9381" r="1176" b="7457"/>
          <a:stretch/>
        </p:blipFill>
        <p:spPr>
          <a:xfrm>
            <a:off x="72008" y="1224135"/>
            <a:ext cx="9036496" cy="5517233"/>
          </a:xfrm>
          <a:prstGeom prst="rect">
            <a:avLst/>
          </a:prstGeom>
        </p:spPr>
      </p:pic>
    </p:spTree>
    <p:extLst>
      <p:ext uri="{BB962C8B-B14F-4D97-AF65-F5344CB8AC3E}">
        <p14:creationId xmlns:p14="http://schemas.microsoft.com/office/powerpoint/2010/main" val="3525304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94ECAA-66C4-44AC-9DDC-B3556C7F0EB3}"/>
              </a:ext>
            </a:extLst>
          </p:cNvPr>
          <p:cNvSpPr txBox="1"/>
          <p:nvPr/>
        </p:nvSpPr>
        <p:spPr>
          <a:xfrm>
            <a:off x="807580" y="213919"/>
            <a:ext cx="1995713" cy="461585"/>
          </a:xfrm>
          <a:prstGeom prst="rect">
            <a:avLst/>
          </a:prstGeom>
          <a:noFill/>
        </p:spPr>
        <p:txBody>
          <a:bodyPr wrap="none" rtlCol="0">
            <a:spAutoFit/>
          </a:bodyPr>
          <a:lstStyle/>
          <a:p>
            <a:r>
              <a:rPr lang="es-CO" sz="2400" b="1" dirty="0">
                <a:solidFill>
                  <a:schemeClr val="bg1"/>
                </a:solidFill>
              </a:rPr>
              <a:t>BIBLIOGRAFIA</a:t>
            </a:r>
          </a:p>
        </p:txBody>
      </p:sp>
      <p:sp>
        <p:nvSpPr>
          <p:cNvPr id="6" name="Rectángulo 5">
            <a:extLst>
              <a:ext uri="{FF2B5EF4-FFF2-40B4-BE49-F238E27FC236}">
                <a16:creationId xmlns:a16="http://schemas.microsoft.com/office/drawing/2014/main" id="{92CF1E36-30F1-494F-B775-E8241F06348D}"/>
              </a:ext>
            </a:extLst>
          </p:cNvPr>
          <p:cNvSpPr/>
          <p:nvPr/>
        </p:nvSpPr>
        <p:spPr>
          <a:xfrm>
            <a:off x="179512" y="1509545"/>
            <a:ext cx="8856984" cy="4799775"/>
          </a:xfrm>
          <a:prstGeom prst="rect">
            <a:avLst/>
          </a:prstGeom>
        </p:spPr>
        <p:txBody>
          <a:bodyPr wrap="square">
            <a:spAutoFit/>
          </a:bodyPr>
          <a:lstStyle/>
          <a:p>
            <a:pPr marL="342831" indent="-342831">
              <a:lnSpc>
                <a:spcPct val="115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a:t>
            </a:r>
            <a:r>
              <a:rPr lang="es-ES" sz="1400" dirty="0" err="1">
                <a:latin typeface="Arial" panose="020B0604020202020204" pitchFamily="34" charset="0"/>
                <a:ea typeface="Calibri" panose="020F0502020204030204" pitchFamily="34" charset="0"/>
                <a:cs typeface="Arial" panose="020B0604020202020204" pitchFamily="34" charset="0"/>
              </a:rPr>
              <a:t>MedTRIS</a:t>
            </a:r>
            <a:r>
              <a:rPr lang="es-ES" sz="1400" dirty="0">
                <a:latin typeface="Arial" panose="020B0604020202020204" pitchFamily="34" charset="0"/>
                <a:ea typeface="Calibri" panose="020F0502020204030204" pitchFamily="34" charset="0"/>
                <a:cs typeface="Arial" panose="020B0604020202020204" pitchFamily="34" charset="0"/>
              </a:rPr>
              <a:t>” (Medical </a:t>
            </a:r>
            <a:r>
              <a:rPr lang="es-ES" sz="1400" dirty="0" err="1">
                <a:latin typeface="Arial" panose="020B0604020202020204" pitchFamily="34" charset="0"/>
                <a:ea typeface="Calibri" panose="020F0502020204030204" pitchFamily="34" charset="0"/>
                <a:cs typeface="Arial" panose="020B0604020202020204" pitchFamily="34" charset="0"/>
              </a:rPr>
              <a:t>Triage</a:t>
            </a:r>
            <a:r>
              <a:rPr lang="es-ES" sz="1400" dirty="0">
                <a:latin typeface="Arial" panose="020B0604020202020204" pitchFamily="34" charset="0"/>
                <a:ea typeface="Calibri" panose="020F0502020204030204" pitchFamily="34" charset="0"/>
                <a:cs typeface="Arial" panose="020B0604020202020204" pitchFamily="34" charset="0"/>
              </a:rPr>
              <a:t> and </a:t>
            </a:r>
            <a:r>
              <a:rPr lang="es-ES" sz="1400" dirty="0" err="1">
                <a:latin typeface="Arial" panose="020B0604020202020204" pitchFamily="34" charset="0"/>
                <a:ea typeface="Calibri" panose="020F0502020204030204" pitchFamily="34" charset="0"/>
                <a:cs typeface="Arial" panose="020B0604020202020204" pitchFamily="34" charset="0"/>
              </a:rPr>
              <a:t>Registration</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Informatics</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System</a:t>
            </a:r>
            <a:r>
              <a:rPr lang="es-ES" sz="1400" dirty="0">
                <a:latin typeface="Arial" panose="020B0604020202020204" pitchFamily="34" charset="0"/>
                <a:ea typeface="Calibri" panose="020F0502020204030204" pitchFamily="34" charset="0"/>
                <a:cs typeface="Arial" panose="020B0604020202020204" pitchFamily="34" charset="0"/>
              </a:rPr>
              <a:t>): A Web-</a:t>
            </a:r>
            <a:r>
              <a:rPr lang="es-ES" sz="1400" dirty="0" err="1">
                <a:latin typeface="Arial" panose="020B0604020202020204" pitchFamily="34" charset="0"/>
                <a:ea typeface="Calibri" panose="020F0502020204030204" pitchFamily="34" charset="0"/>
                <a:cs typeface="Arial" panose="020B0604020202020204" pitchFamily="34" charset="0"/>
              </a:rPr>
              <a:t>based</a:t>
            </a:r>
            <a:r>
              <a:rPr lang="es-ES" sz="1400" dirty="0">
                <a:latin typeface="Arial" panose="020B0604020202020204" pitchFamily="34" charset="0"/>
                <a:ea typeface="Calibri" panose="020F0502020204030204" pitchFamily="34" charset="0"/>
                <a:cs typeface="Arial" panose="020B0604020202020204" pitchFamily="34" charset="0"/>
              </a:rPr>
              <a:t> Client Server </a:t>
            </a:r>
            <a:r>
              <a:rPr lang="es-ES" sz="1400" dirty="0" err="1">
                <a:latin typeface="Arial" panose="020B0604020202020204" pitchFamily="34" charset="0"/>
                <a:ea typeface="Calibri" panose="020F0502020204030204" pitchFamily="34" charset="0"/>
                <a:cs typeface="Arial" panose="020B0604020202020204" pitchFamily="34" charset="0"/>
              </a:rPr>
              <a:t>System</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for</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the</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Registration</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of</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Patients</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Being</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Treated</a:t>
            </a:r>
            <a:r>
              <a:rPr lang="es-ES" sz="1400" dirty="0">
                <a:latin typeface="Arial" panose="020B0604020202020204" pitchFamily="34" charset="0"/>
                <a:ea typeface="Calibri" panose="020F0502020204030204" pitchFamily="34" charset="0"/>
                <a:cs typeface="Arial" panose="020B0604020202020204" pitchFamily="34" charset="0"/>
              </a:rPr>
              <a:t> in </a:t>
            </a:r>
            <a:r>
              <a:rPr lang="es-ES" sz="1400" dirty="0" err="1">
                <a:latin typeface="Arial" panose="020B0604020202020204" pitchFamily="34" charset="0"/>
                <a:ea typeface="Calibri" panose="020F0502020204030204" pitchFamily="34" charset="0"/>
                <a:cs typeface="Arial" panose="020B0604020202020204" pitchFamily="34" charset="0"/>
              </a:rPr>
              <a:t>First</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Ai</a:t>
            </a:r>
            <a:r>
              <a:rPr lang="es-ES" sz="1400" dirty="0">
                <a:latin typeface="Arial" panose="020B0604020202020204" pitchFamily="34" charset="0"/>
                <a:ea typeface="Calibri" panose="020F0502020204030204" pitchFamily="34" charset="0"/>
                <a:cs typeface="Arial" panose="020B0604020202020204" pitchFamily="34" charset="0"/>
              </a:rPr>
              <a:t> Posts at </a:t>
            </a:r>
            <a:r>
              <a:rPr lang="es-ES" sz="1400" dirty="0" err="1">
                <a:latin typeface="Arial" panose="020B0604020202020204" pitchFamily="34" charset="0"/>
                <a:ea typeface="Calibri" panose="020F0502020204030204" pitchFamily="34" charset="0"/>
                <a:cs typeface="Arial" panose="020B0604020202020204" pitchFamily="34" charset="0"/>
              </a:rPr>
              <a:t>Public</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Events</a:t>
            </a:r>
            <a:r>
              <a:rPr lang="es-ES" sz="1400" dirty="0">
                <a:latin typeface="Arial" panose="020B0604020202020204" pitchFamily="34" charset="0"/>
                <a:ea typeface="Calibri" panose="020F0502020204030204" pitchFamily="34" charset="0"/>
                <a:cs typeface="Arial" panose="020B0604020202020204" pitchFamily="34" charset="0"/>
              </a:rPr>
              <a:t> and </a:t>
            </a:r>
            <a:r>
              <a:rPr lang="es-ES" sz="1400" dirty="0" err="1">
                <a:latin typeface="Arial" panose="020B0604020202020204" pitchFamily="34" charset="0"/>
                <a:ea typeface="Calibri" panose="020F0502020204030204" pitchFamily="34" charset="0"/>
                <a:cs typeface="Arial" panose="020B0604020202020204" pitchFamily="34" charset="0"/>
              </a:rPr>
              <a:t>Mass</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Gatherings</a:t>
            </a:r>
            <a:r>
              <a:rPr lang="es-ES" sz="1400" dirty="0">
                <a:latin typeface="Arial" panose="020B0604020202020204" pitchFamily="34" charset="0"/>
                <a:ea typeface="Calibri" panose="020F0502020204030204" pitchFamily="34" charset="0"/>
                <a:cs typeface="Arial" panose="020B0604020202020204" pitchFamily="34" charset="0"/>
              </a:rPr>
              <a:t> Stefan </a:t>
            </a:r>
            <a:r>
              <a:rPr lang="es-ES" sz="1400" dirty="0" err="1">
                <a:latin typeface="Arial" panose="020B0604020202020204" pitchFamily="34" charset="0"/>
                <a:ea typeface="Calibri" panose="020F0502020204030204" pitchFamily="34" charset="0"/>
                <a:cs typeface="Arial" panose="020B0604020202020204" pitchFamily="34" charset="0"/>
              </a:rPr>
              <a:t>Gogaert</a:t>
            </a:r>
            <a:r>
              <a:rPr lang="es-ES" sz="1400" dirty="0">
                <a:latin typeface="Arial" panose="020B0604020202020204" pitchFamily="34" charset="0"/>
                <a:ea typeface="Calibri" panose="020F0502020204030204" pitchFamily="34" charset="0"/>
                <a:cs typeface="Arial" panose="020B0604020202020204" pitchFamily="34" charset="0"/>
              </a:rPr>
              <a:t>, MS; Axel </a:t>
            </a:r>
            <a:r>
              <a:rPr lang="es-ES" sz="1400" dirty="0" err="1">
                <a:latin typeface="Arial" panose="020B0604020202020204" pitchFamily="34" charset="0"/>
                <a:ea typeface="Calibri" panose="020F0502020204030204" pitchFamily="34" charset="0"/>
                <a:cs typeface="Arial" panose="020B0604020202020204" pitchFamily="34" charset="0"/>
              </a:rPr>
              <a:t>Vande</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veegaete</a:t>
            </a:r>
            <a:r>
              <a:rPr lang="es-ES" sz="1400" dirty="0">
                <a:latin typeface="Arial" panose="020B0604020202020204" pitchFamily="34" charset="0"/>
                <a:ea typeface="Calibri" panose="020F0502020204030204" pitchFamily="34" charset="0"/>
                <a:cs typeface="Arial" panose="020B0604020202020204" pitchFamily="34" charset="0"/>
              </a:rPr>
              <a:t>, MS </a:t>
            </a:r>
            <a:r>
              <a:rPr lang="es-ES" sz="1400" dirty="0" err="1">
                <a:latin typeface="Arial" panose="020B0604020202020204" pitchFamily="34" charset="0"/>
                <a:ea typeface="Calibri" panose="020F0502020204030204" pitchFamily="34" charset="0"/>
                <a:cs typeface="Arial" panose="020B0604020202020204" pitchFamily="34" charset="0"/>
              </a:rPr>
              <a:t>Annelies</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Scholliers</a:t>
            </a:r>
            <a:r>
              <a:rPr lang="es-ES" sz="1400" dirty="0">
                <a:latin typeface="Arial" panose="020B0604020202020204" pitchFamily="34" charset="0"/>
                <a:ea typeface="Calibri" panose="020F0502020204030204" pitchFamily="34" charset="0"/>
                <a:cs typeface="Arial" panose="020B0604020202020204" pitchFamily="34" charset="0"/>
              </a:rPr>
              <a:t>, MD, Philippe </a:t>
            </a:r>
            <a:r>
              <a:rPr lang="es-ES" sz="1400" dirty="0" err="1">
                <a:latin typeface="Arial" panose="020B0604020202020204" pitchFamily="34" charset="0"/>
                <a:ea typeface="Calibri" panose="020F0502020204030204" pitchFamily="34" charset="0"/>
                <a:cs typeface="Arial" panose="020B0604020202020204" pitchFamily="34" charset="0"/>
              </a:rPr>
              <a:t>Vandekerckhove</a:t>
            </a:r>
            <a:r>
              <a:rPr lang="es-ES" sz="1400" dirty="0">
                <a:latin typeface="Arial" panose="020B0604020202020204" pitchFamily="34" charset="0"/>
                <a:ea typeface="Calibri" panose="020F0502020204030204" pitchFamily="34" charset="0"/>
                <a:cs typeface="Arial" panose="020B0604020202020204" pitchFamily="34" charset="0"/>
              </a:rPr>
              <a:t>, MD, PhD</a:t>
            </a:r>
          </a:p>
          <a:p>
            <a:pPr marL="342831" indent="-342831">
              <a:lnSpc>
                <a:spcPct val="115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nSpc>
                <a:spcPct val="115000"/>
              </a:lnSpc>
              <a:buFont typeface="Arial" panose="020B0604020202020204" pitchFamily="34" charset="0"/>
              <a:buChar char="•"/>
            </a:pPr>
            <a:r>
              <a:rPr lang="es-ES" sz="1400" dirty="0" err="1">
                <a:latin typeface="Arial" panose="020B0604020202020204" pitchFamily="34" charset="0"/>
                <a:ea typeface="Calibri" panose="020F0502020204030204" pitchFamily="34" charset="0"/>
                <a:cs typeface="Arial" panose="020B0604020202020204" pitchFamily="34" charset="0"/>
              </a:rPr>
              <a:t>Computational</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Psychometrics</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for</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Modeling</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System</a:t>
            </a:r>
            <a:r>
              <a:rPr lang="es-ES" sz="1400" dirty="0">
                <a:latin typeface="Arial" panose="020B0604020202020204" pitchFamily="34" charset="0"/>
                <a:ea typeface="Calibri" panose="020F0502020204030204" pitchFamily="34" charset="0"/>
                <a:cs typeface="Arial" panose="020B0604020202020204" pitchFamily="34" charset="0"/>
              </a:rPr>
              <a:t> Dynamics </a:t>
            </a:r>
            <a:r>
              <a:rPr lang="es-ES" sz="1400" dirty="0" err="1">
                <a:latin typeface="Arial" panose="020B0604020202020204" pitchFamily="34" charset="0"/>
                <a:ea typeface="Calibri" panose="020F0502020204030204" pitchFamily="34" charset="0"/>
                <a:cs typeface="Arial" panose="020B0604020202020204" pitchFamily="34" charset="0"/>
              </a:rPr>
              <a:t>during</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Stressful</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Disasters</a:t>
            </a:r>
            <a:r>
              <a:rPr lang="es-ES" sz="1400" dirty="0">
                <a:latin typeface="Arial" panose="020B0604020202020204" pitchFamily="34" charset="0"/>
                <a:ea typeface="Calibri" panose="020F0502020204030204" pitchFamily="34" charset="0"/>
                <a:cs typeface="Arial" panose="020B0604020202020204" pitchFamily="34" charset="0"/>
              </a:rPr>
              <a:t> Pietro </a:t>
            </a:r>
            <a:r>
              <a:rPr lang="es-ES" sz="1400" dirty="0" err="1">
                <a:latin typeface="Arial" panose="020B0604020202020204" pitchFamily="34" charset="0"/>
                <a:ea typeface="Calibri" panose="020F0502020204030204" pitchFamily="34" charset="0"/>
                <a:cs typeface="Arial" panose="020B0604020202020204" pitchFamily="34" charset="0"/>
              </a:rPr>
              <a:t>Cipresso</a:t>
            </a:r>
            <a:r>
              <a:rPr lang="es-ES" sz="1400" dirty="0">
                <a:latin typeface="Arial" panose="020B0604020202020204" pitchFamily="34" charset="0"/>
                <a:ea typeface="Calibri" panose="020F0502020204030204" pitchFamily="34" charset="0"/>
                <a:cs typeface="Arial" panose="020B0604020202020204" pitchFamily="34" charset="0"/>
              </a:rPr>
              <a:t>, Alessandro </a:t>
            </a:r>
            <a:r>
              <a:rPr lang="es-ES" sz="1400" dirty="0" err="1">
                <a:latin typeface="Arial" panose="020B0604020202020204" pitchFamily="34" charset="0"/>
                <a:ea typeface="Calibri" panose="020F0502020204030204" pitchFamily="34" charset="0"/>
                <a:cs typeface="Arial" panose="020B0604020202020204" pitchFamily="34" charset="0"/>
              </a:rPr>
              <a:t>Bessi</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Desirée</a:t>
            </a:r>
            <a:r>
              <a:rPr lang="es-ES" sz="1400" dirty="0">
                <a:latin typeface="Arial" panose="020B0604020202020204" pitchFamily="34" charset="0"/>
                <a:ea typeface="Calibri" panose="020F0502020204030204" pitchFamily="34" charset="0"/>
                <a:cs typeface="Arial" panose="020B0604020202020204" pitchFamily="34" charset="0"/>
              </a:rPr>
              <a:t> Colombo, Elisa Pedroli1 and Giuseppe Rival.</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nSpc>
                <a:spcPct val="115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nSpc>
                <a:spcPct val="115000"/>
              </a:lnSpc>
              <a:buFont typeface="Arial" panose="020B0604020202020204" pitchFamily="34" charset="0"/>
              <a:buChar char="•"/>
            </a:pPr>
            <a:r>
              <a:rPr lang="es-ES" sz="1400" dirty="0" err="1">
                <a:latin typeface="Arial" panose="020B0604020202020204" pitchFamily="34" charset="0"/>
                <a:ea typeface="Calibri" panose="020F0502020204030204" pitchFamily="34" charset="0"/>
                <a:cs typeface="Arial" panose="020B0604020202020204" pitchFamily="34" charset="0"/>
              </a:rPr>
              <a:t>Decision-Support</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Information</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System</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to</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Manage</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Mass</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Casualty</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Incidents</a:t>
            </a:r>
            <a:r>
              <a:rPr lang="es-ES" sz="1400" dirty="0">
                <a:latin typeface="Arial" panose="020B0604020202020204" pitchFamily="34" charset="0"/>
                <a:ea typeface="Calibri" panose="020F0502020204030204" pitchFamily="34" charset="0"/>
                <a:cs typeface="Arial" panose="020B0604020202020204" pitchFamily="34" charset="0"/>
              </a:rPr>
              <a:t> at a </a:t>
            </a:r>
            <a:r>
              <a:rPr lang="es-ES" sz="1400" dirty="0" err="1">
                <a:latin typeface="Arial" panose="020B0604020202020204" pitchFamily="34" charset="0"/>
                <a:ea typeface="Calibri" panose="020F0502020204030204" pitchFamily="34" charset="0"/>
                <a:cs typeface="Arial" panose="020B0604020202020204" pitchFamily="34" charset="0"/>
              </a:rPr>
              <a:t>Level</a:t>
            </a:r>
            <a:r>
              <a:rPr lang="es-ES" sz="1400" dirty="0">
                <a:latin typeface="Arial" panose="020B0604020202020204" pitchFamily="34" charset="0"/>
                <a:ea typeface="Calibri" panose="020F0502020204030204" pitchFamily="34" charset="0"/>
                <a:cs typeface="Arial" panose="020B0604020202020204" pitchFamily="34" charset="0"/>
              </a:rPr>
              <a:t> 1 Trauma Center </a:t>
            </a:r>
            <a:r>
              <a:rPr lang="es-ES" sz="1400" dirty="0" err="1">
                <a:latin typeface="Arial" panose="020B0604020202020204" pitchFamily="34" charset="0"/>
                <a:ea typeface="Calibri" panose="020F0502020204030204" pitchFamily="34" charset="0"/>
                <a:cs typeface="Arial" panose="020B0604020202020204" pitchFamily="34" charset="0"/>
              </a:rPr>
              <a:t>Yaron</a:t>
            </a:r>
            <a:r>
              <a:rPr lang="es-ES" sz="1400" dirty="0">
                <a:latin typeface="Arial" panose="020B0604020202020204" pitchFamily="34" charset="0"/>
                <a:ea typeface="Calibri" panose="020F0502020204030204" pitchFamily="34" charset="0"/>
                <a:cs typeface="Arial" panose="020B0604020202020204" pitchFamily="34" charset="0"/>
              </a:rPr>
              <a:t> Bar-El (</a:t>
            </a:r>
            <a:r>
              <a:rPr lang="es-ES" sz="1400" dirty="0" err="1">
                <a:latin typeface="Arial" panose="020B0604020202020204" pitchFamily="34" charset="0"/>
                <a:ea typeface="Calibri" panose="020F0502020204030204" pitchFamily="34" charset="0"/>
                <a:cs typeface="Arial" panose="020B0604020202020204" pitchFamily="34" charset="0"/>
              </a:rPr>
              <a:t>deceased</a:t>
            </a:r>
            <a:r>
              <a:rPr lang="es-ES" sz="1400" dirty="0">
                <a:latin typeface="Arial" panose="020B0604020202020204" pitchFamily="34" charset="0"/>
                <a:ea typeface="Calibri" panose="020F0502020204030204" pitchFamily="34" charset="0"/>
                <a:cs typeface="Arial" panose="020B0604020202020204" pitchFamily="34" charset="0"/>
              </a:rPr>
              <a:t>), MD, MHA; Sara </a:t>
            </a:r>
            <a:r>
              <a:rPr lang="es-ES" sz="1400" dirty="0" err="1">
                <a:latin typeface="Arial" panose="020B0604020202020204" pitchFamily="34" charset="0"/>
                <a:ea typeface="Calibri" panose="020F0502020204030204" pitchFamily="34" charset="0"/>
                <a:cs typeface="Arial" panose="020B0604020202020204" pitchFamily="34" charset="0"/>
              </a:rPr>
              <a:t>Tzafrir</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MSc</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Idan</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Tzipori</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Liora</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Utitz</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RN,MSc</a:t>
            </a:r>
            <a:r>
              <a:rPr lang="es-ES" sz="1400" dirty="0">
                <a:latin typeface="Arial" panose="020B0604020202020204" pitchFamily="34" charset="0"/>
                <a:ea typeface="Calibri" panose="020F0502020204030204" pitchFamily="34" charset="0"/>
                <a:cs typeface="Arial" panose="020B0604020202020204" pitchFamily="34" charset="0"/>
              </a:rPr>
              <a:t>; Michael </a:t>
            </a:r>
            <a:r>
              <a:rPr lang="es-ES" sz="1400" dirty="0" err="1">
                <a:latin typeface="Arial" panose="020B0604020202020204" pitchFamily="34" charset="0"/>
                <a:ea typeface="Calibri" panose="020F0502020204030204" pitchFamily="34" charset="0"/>
                <a:cs typeface="Arial" panose="020B0604020202020204" pitchFamily="34" charset="0"/>
              </a:rPr>
              <a:t>Halberthal</a:t>
            </a:r>
            <a:r>
              <a:rPr lang="es-ES" sz="1400" dirty="0">
                <a:latin typeface="Arial" panose="020B0604020202020204" pitchFamily="34" charset="0"/>
                <a:ea typeface="Calibri" panose="020F0502020204030204" pitchFamily="34" charset="0"/>
                <a:cs typeface="Arial" panose="020B0604020202020204" pitchFamily="34" charset="0"/>
              </a:rPr>
              <a:t>, MD, MHA; Rafael </a:t>
            </a:r>
            <a:r>
              <a:rPr lang="es-ES" sz="1400" dirty="0" err="1">
                <a:latin typeface="Arial" panose="020B0604020202020204" pitchFamily="34" charset="0"/>
                <a:ea typeface="Calibri" panose="020F0502020204030204" pitchFamily="34" charset="0"/>
                <a:cs typeface="Arial" panose="020B0604020202020204" pitchFamily="34" charset="0"/>
              </a:rPr>
              <a:t>Beyar</a:t>
            </a:r>
            <a:r>
              <a:rPr lang="es-ES" sz="1400" dirty="0">
                <a:latin typeface="Arial" panose="020B0604020202020204" pitchFamily="34" charset="0"/>
                <a:ea typeface="Calibri" panose="020F0502020204030204" pitchFamily="34" charset="0"/>
                <a:cs typeface="Arial" panose="020B0604020202020204" pitchFamily="34" charset="0"/>
              </a:rPr>
              <a:t>, MD, </a:t>
            </a:r>
            <a:r>
              <a:rPr lang="es-ES" sz="1400" dirty="0" err="1">
                <a:latin typeface="Arial" panose="020B0604020202020204" pitchFamily="34" charset="0"/>
                <a:ea typeface="Calibri" panose="020F0502020204030204" pitchFamily="34" charset="0"/>
                <a:cs typeface="Arial" panose="020B0604020202020204" pitchFamily="34" charset="0"/>
              </a:rPr>
              <a:t>DSc</a:t>
            </a:r>
            <a:r>
              <a:rPr lang="es-ES" sz="1400" dirty="0">
                <a:latin typeface="Arial" panose="020B0604020202020204" pitchFamily="34" charset="0"/>
                <a:ea typeface="Calibri" panose="020F0502020204030204" pitchFamily="34" charset="0"/>
                <a:cs typeface="Arial" panose="020B0604020202020204" pitchFamily="34" charset="0"/>
              </a:rPr>
              <a:t>, MPH; </a:t>
            </a:r>
            <a:r>
              <a:rPr lang="es-ES" sz="1400" dirty="0" err="1">
                <a:latin typeface="Arial" panose="020B0604020202020204" pitchFamily="34" charset="0"/>
                <a:ea typeface="Calibri" panose="020F0502020204030204" pitchFamily="34" charset="0"/>
                <a:cs typeface="Arial" panose="020B0604020202020204" pitchFamily="34" charset="0"/>
              </a:rPr>
              <a:t>Shimon</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Reisner</a:t>
            </a:r>
            <a:r>
              <a:rPr lang="es-ES" sz="1400" dirty="0">
                <a:latin typeface="Arial" panose="020B0604020202020204" pitchFamily="34" charset="0"/>
                <a:ea typeface="Calibri" panose="020F0502020204030204" pitchFamily="34" charset="0"/>
                <a:cs typeface="Arial" panose="020B0604020202020204" pitchFamily="34" charset="0"/>
              </a:rPr>
              <a:t>, MD, MHA</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nSpc>
                <a:spcPct val="115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nSpc>
                <a:spcPct val="115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Ministerio de Salud y Protección Social. Grupo de Comunicaciones. Conmutador (571) 3305000 Ext. 2030-2059. www.minsalud.gov.co / </a:t>
            </a:r>
            <a:r>
              <a:rPr lang="es-ES" sz="1400" dirty="0">
                <a:latin typeface="Arial" panose="020B0604020202020204" pitchFamily="34" charset="0"/>
                <a:ea typeface="Calibri" panose="020F0502020204030204" pitchFamily="34" charset="0"/>
                <a:cs typeface="Arial" panose="020B0604020202020204" pitchFamily="34" charset="0"/>
                <a:hlinkClick r:id="rId2"/>
              </a:rPr>
              <a:t>harevalo@minsalud.gov.co</a:t>
            </a: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nSpc>
                <a:spcPct val="115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nSpc>
                <a:spcPct val="115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Resolución 429 de 2013.</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nSpc>
                <a:spcPct val="115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nSpc>
                <a:spcPct val="115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Resolución 1220 de 2010 "Por la cual se establecen las condiciones y requisitos para la organización, operación y funcionamiento de los Centros Reguladores de Urgencias, Emergencias y Desastres, CRUE".</a:t>
            </a:r>
            <a:endParaRPr lang="es-CO" sz="1400" dirty="0">
              <a:latin typeface="Arial" panose="020B0604020202020204" pitchFamily="34" charset="0"/>
              <a:ea typeface="Calibri" panose="020F050202020403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DC5DEC20-DC76-4194-853B-F3A0D2FE0138}"/>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9" name="Título 6">
            <a:extLst>
              <a:ext uri="{FF2B5EF4-FFF2-40B4-BE49-F238E27FC236}">
                <a16:creationId xmlns:a16="http://schemas.microsoft.com/office/drawing/2014/main" id="{63276E9A-02CF-40F1-8590-6171B1BCFA72}"/>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BIBLIOGRAFIA</a:t>
            </a:r>
          </a:p>
        </p:txBody>
      </p:sp>
    </p:spTree>
    <p:extLst>
      <p:ext uri="{BB962C8B-B14F-4D97-AF65-F5344CB8AC3E}">
        <p14:creationId xmlns:p14="http://schemas.microsoft.com/office/powerpoint/2010/main" val="137249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80B04C0-09D3-4704-A048-15E68D653307}"/>
              </a:ext>
            </a:extLst>
          </p:cNvPr>
          <p:cNvSpPr/>
          <p:nvPr/>
        </p:nvSpPr>
        <p:spPr>
          <a:xfrm>
            <a:off x="526482" y="1519037"/>
            <a:ext cx="8091035" cy="4934299"/>
          </a:xfrm>
          <a:prstGeom prst="rect">
            <a:avLst/>
          </a:prstGeom>
        </p:spPr>
        <p:txBody>
          <a:bodyPr wrap="square">
            <a:spAutoFit/>
          </a:bodyPr>
          <a:lstStyle/>
          <a:p>
            <a:pPr marL="342831" indent="-342831" algn="just">
              <a:lnSpc>
                <a:spcPct val="115000"/>
              </a:lnSpc>
              <a:spcAft>
                <a:spcPts val="1000"/>
              </a:spcAft>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El transporte aéreo medicalizado como una garantía para el acceso a los servicios de salud en Colombia. Pedro Luis Páez Rojas, Diana Marcela Tabares Restrepo, Carolina Vergara Crespo.  Revista CES Derecho Volumen 6 No.1 enero - Junio / 2015</a:t>
            </a:r>
          </a:p>
          <a:p>
            <a:pPr marL="342831" indent="-342831" algn="just">
              <a:lnSpc>
                <a:spcPct val="115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Aeromedicina: Accediendo al futuro de la atención de salud.  Documento normativo público publicado por FOUNDATION FOR AIR-MEDICAL RESEARCH &amp; EDUCATION</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r>
              <a:rPr lang="es-ES" sz="1400" dirty="0" err="1">
                <a:latin typeface="Arial" panose="020B0604020202020204" pitchFamily="34" charset="0"/>
                <a:ea typeface="Calibri" panose="020F0502020204030204" pitchFamily="34" charset="0"/>
                <a:cs typeface="Arial" panose="020B0604020202020204" pitchFamily="34" charset="0"/>
              </a:rPr>
              <a:t>Mock</a:t>
            </a:r>
            <a:r>
              <a:rPr lang="es-ES" sz="1400" dirty="0">
                <a:latin typeface="Arial" panose="020B0604020202020204" pitchFamily="34" charset="0"/>
                <a:ea typeface="Calibri" panose="020F0502020204030204" pitchFamily="34" charset="0"/>
                <a:cs typeface="Arial" panose="020B0604020202020204" pitchFamily="34" charset="0"/>
              </a:rPr>
              <a:t> CN, </a:t>
            </a:r>
            <a:r>
              <a:rPr lang="es-ES" sz="1400" dirty="0" err="1">
                <a:latin typeface="Arial" panose="020B0604020202020204" pitchFamily="34" charset="0"/>
                <a:ea typeface="Calibri" panose="020F0502020204030204" pitchFamily="34" charset="0"/>
                <a:cs typeface="Arial" panose="020B0604020202020204" pitchFamily="34" charset="0"/>
              </a:rPr>
              <a:t>Jurkovich</a:t>
            </a:r>
            <a:r>
              <a:rPr lang="es-ES" sz="1400" dirty="0">
                <a:latin typeface="Arial" panose="020B0604020202020204" pitchFamily="34" charset="0"/>
                <a:ea typeface="Calibri" panose="020F0502020204030204" pitchFamily="34" charset="0"/>
                <a:cs typeface="Arial" panose="020B0604020202020204" pitchFamily="34" charset="0"/>
              </a:rPr>
              <a:t> GJ, Ni-</a:t>
            </a:r>
            <a:r>
              <a:rPr lang="es-ES" sz="1400" dirty="0" err="1">
                <a:latin typeface="Arial" panose="020B0604020202020204" pitchFamily="34" charset="0"/>
                <a:ea typeface="Calibri" panose="020F0502020204030204" pitchFamily="34" charset="0"/>
                <a:cs typeface="Arial" panose="020B0604020202020204" pitchFamily="34" charset="0"/>
              </a:rPr>
              <a:t>Amon</a:t>
            </a:r>
            <a:r>
              <a:rPr lang="es-ES" sz="1400" dirty="0">
                <a:latin typeface="Arial" panose="020B0604020202020204" pitchFamily="34" charset="0"/>
                <a:ea typeface="Calibri" panose="020F0502020204030204" pitchFamily="34" charset="0"/>
                <a:cs typeface="Arial" panose="020B0604020202020204" pitchFamily="34" charset="0"/>
              </a:rPr>
              <a:t>-</a:t>
            </a:r>
            <a:r>
              <a:rPr lang="es-ES" sz="1400" dirty="0" err="1">
                <a:latin typeface="Arial" panose="020B0604020202020204" pitchFamily="34" charset="0"/>
                <a:ea typeface="Calibri" panose="020F0502020204030204" pitchFamily="34" charset="0"/>
                <a:cs typeface="Arial" panose="020B0604020202020204" pitchFamily="34" charset="0"/>
              </a:rPr>
              <a:t>Kotei</a:t>
            </a:r>
            <a:r>
              <a:rPr lang="es-ES" sz="1400" dirty="0">
                <a:latin typeface="Arial" panose="020B0604020202020204" pitchFamily="34" charset="0"/>
                <a:ea typeface="Calibri" panose="020F0502020204030204" pitchFamily="34" charset="0"/>
                <a:cs typeface="Arial" panose="020B0604020202020204" pitchFamily="34" charset="0"/>
              </a:rPr>
              <a:t> D, Arreola-Risa C, </a:t>
            </a:r>
            <a:r>
              <a:rPr lang="es-ES" sz="1400" dirty="0" err="1">
                <a:latin typeface="Arial" panose="020B0604020202020204" pitchFamily="34" charset="0"/>
                <a:ea typeface="Calibri" panose="020F0502020204030204" pitchFamily="34" charset="0"/>
                <a:cs typeface="Arial" panose="020B0604020202020204" pitchFamily="34" charset="0"/>
              </a:rPr>
              <a:t>Maier</a:t>
            </a:r>
            <a:r>
              <a:rPr lang="es-ES" sz="1400" dirty="0">
                <a:latin typeface="Arial" panose="020B0604020202020204" pitchFamily="34" charset="0"/>
                <a:ea typeface="Calibri" panose="020F0502020204030204" pitchFamily="34" charset="0"/>
                <a:cs typeface="Arial" panose="020B0604020202020204" pitchFamily="34" charset="0"/>
              </a:rPr>
              <a:t> RV. Trauma </a:t>
            </a:r>
            <a:r>
              <a:rPr lang="es-ES" sz="1400" dirty="0" err="1">
                <a:latin typeface="Arial" panose="020B0604020202020204" pitchFamily="34" charset="0"/>
                <a:ea typeface="Calibri" panose="020F0502020204030204" pitchFamily="34" charset="0"/>
                <a:cs typeface="Arial" panose="020B0604020202020204" pitchFamily="34" charset="0"/>
              </a:rPr>
              <a:t>mortality</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patterns</a:t>
            </a:r>
            <a:r>
              <a:rPr lang="es-ES" sz="1400" dirty="0">
                <a:latin typeface="Arial" panose="020B0604020202020204" pitchFamily="34" charset="0"/>
                <a:ea typeface="Calibri" panose="020F0502020204030204" pitchFamily="34" charset="0"/>
                <a:cs typeface="Arial" panose="020B0604020202020204" pitchFamily="34" charset="0"/>
              </a:rPr>
              <a:t> in </a:t>
            </a:r>
            <a:r>
              <a:rPr lang="es-ES" sz="1400" dirty="0" err="1">
                <a:latin typeface="Arial" panose="020B0604020202020204" pitchFamily="34" charset="0"/>
                <a:ea typeface="Calibri" panose="020F0502020204030204" pitchFamily="34" charset="0"/>
                <a:cs typeface="Arial" panose="020B0604020202020204" pitchFamily="34" charset="0"/>
              </a:rPr>
              <a:t>three</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nations</a:t>
            </a:r>
            <a:r>
              <a:rPr lang="es-ES" sz="1400" dirty="0">
                <a:latin typeface="Arial" panose="020B0604020202020204" pitchFamily="34" charset="0"/>
                <a:ea typeface="Calibri" panose="020F0502020204030204" pitchFamily="34" charset="0"/>
                <a:cs typeface="Arial" panose="020B0604020202020204" pitchFamily="34" charset="0"/>
              </a:rPr>
              <a:t> at </a:t>
            </a:r>
            <a:r>
              <a:rPr lang="es-ES" sz="1400" dirty="0" err="1">
                <a:latin typeface="Arial" panose="020B0604020202020204" pitchFamily="34" charset="0"/>
                <a:ea typeface="Calibri" panose="020F0502020204030204" pitchFamily="34" charset="0"/>
                <a:cs typeface="Arial" panose="020B0604020202020204" pitchFamily="34" charset="0"/>
              </a:rPr>
              <a:t>different</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economic</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levels</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implications</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for</a:t>
            </a:r>
            <a:r>
              <a:rPr lang="es-ES" sz="1400" dirty="0">
                <a:latin typeface="Arial" panose="020B0604020202020204" pitchFamily="34" charset="0"/>
                <a:ea typeface="Calibri" panose="020F0502020204030204" pitchFamily="34" charset="0"/>
                <a:cs typeface="Arial" panose="020B0604020202020204" pitchFamily="34" charset="0"/>
              </a:rPr>
              <a:t> global trauma </a:t>
            </a:r>
            <a:r>
              <a:rPr lang="es-ES" sz="1400" dirty="0" err="1">
                <a:latin typeface="Arial" panose="020B0604020202020204" pitchFamily="34" charset="0"/>
                <a:ea typeface="Calibri" panose="020F0502020204030204" pitchFamily="34" charset="0"/>
                <a:cs typeface="Arial" panose="020B0604020202020204" pitchFamily="34" charset="0"/>
              </a:rPr>
              <a:t>system</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development</a:t>
            </a:r>
            <a:r>
              <a:rPr lang="es-ES" sz="1400" dirty="0">
                <a:latin typeface="Arial" panose="020B0604020202020204" pitchFamily="34" charset="0"/>
                <a:ea typeface="Calibri" panose="020F0502020204030204" pitchFamily="34" charset="0"/>
                <a:cs typeface="Arial" panose="020B0604020202020204" pitchFamily="34" charset="0"/>
              </a:rPr>
              <a:t>. J Trauma 1998; 44 (5): 804-812. 2. </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Arreola RC, </a:t>
            </a:r>
            <a:r>
              <a:rPr lang="es-ES" sz="1400" dirty="0" err="1">
                <a:latin typeface="Arial" panose="020B0604020202020204" pitchFamily="34" charset="0"/>
                <a:ea typeface="Calibri" panose="020F0502020204030204" pitchFamily="34" charset="0"/>
                <a:cs typeface="Arial" panose="020B0604020202020204" pitchFamily="34" charset="0"/>
              </a:rPr>
              <a:t>Mock</a:t>
            </a:r>
            <a:r>
              <a:rPr lang="es-ES" sz="1400" dirty="0">
                <a:latin typeface="Arial" panose="020B0604020202020204" pitchFamily="34" charset="0"/>
                <a:ea typeface="Calibri" panose="020F0502020204030204" pitchFamily="34" charset="0"/>
                <a:cs typeface="Arial" panose="020B0604020202020204" pitchFamily="34" charset="0"/>
              </a:rPr>
              <a:t> CN, </a:t>
            </a:r>
            <a:r>
              <a:rPr lang="es-ES" sz="1400" dirty="0" err="1">
                <a:latin typeface="Arial" panose="020B0604020202020204" pitchFamily="34" charset="0"/>
                <a:ea typeface="Calibri" panose="020F0502020204030204" pitchFamily="34" charset="0"/>
                <a:cs typeface="Arial" panose="020B0604020202020204" pitchFamily="34" charset="0"/>
              </a:rPr>
              <a:t>Lojero-Wheatley</a:t>
            </a:r>
            <a:r>
              <a:rPr lang="es-ES" sz="1400" dirty="0">
                <a:latin typeface="Arial" panose="020B0604020202020204" pitchFamily="34" charset="0"/>
                <a:ea typeface="Calibri" panose="020F0502020204030204" pitchFamily="34" charset="0"/>
                <a:cs typeface="Arial" panose="020B0604020202020204" pitchFamily="34" charset="0"/>
              </a:rPr>
              <a:t> L, De la Cruz O, García C, </a:t>
            </a:r>
            <a:r>
              <a:rPr lang="es-ES" sz="1400" dirty="0" err="1">
                <a:latin typeface="Arial" panose="020B0604020202020204" pitchFamily="34" charset="0"/>
                <a:ea typeface="Calibri" panose="020F0502020204030204" pitchFamily="34" charset="0"/>
                <a:cs typeface="Arial" panose="020B0604020202020204" pitchFamily="34" charset="0"/>
              </a:rPr>
              <a:t>Canavati</a:t>
            </a:r>
            <a:r>
              <a:rPr lang="es-ES" sz="1400" dirty="0">
                <a:latin typeface="Arial" panose="020B0604020202020204" pitchFamily="34" charset="0"/>
                <a:ea typeface="Calibri" panose="020F0502020204030204" pitchFamily="34" charset="0"/>
                <a:cs typeface="Arial" panose="020B0604020202020204" pitchFamily="34" charset="0"/>
              </a:rPr>
              <a:t> AF et al. </a:t>
            </a:r>
            <a:r>
              <a:rPr lang="es-ES" sz="1400" dirty="0" err="1">
                <a:latin typeface="Arial" panose="020B0604020202020204" pitchFamily="34" charset="0"/>
                <a:ea typeface="Calibri" panose="020F0502020204030204" pitchFamily="34" charset="0"/>
                <a:cs typeface="Arial" panose="020B0604020202020204" pitchFamily="34" charset="0"/>
              </a:rPr>
              <a:t>Low-cost</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improvements</a:t>
            </a:r>
            <a:r>
              <a:rPr lang="es-ES" sz="1400" dirty="0">
                <a:latin typeface="Arial" panose="020B0604020202020204" pitchFamily="34" charset="0"/>
                <a:ea typeface="Calibri" panose="020F0502020204030204" pitchFamily="34" charset="0"/>
                <a:cs typeface="Arial" panose="020B0604020202020204" pitchFamily="34" charset="0"/>
              </a:rPr>
              <a:t> in </a:t>
            </a:r>
            <a:r>
              <a:rPr lang="es-ES" sz="1400" dirty="0" err="1">
                <a:latin typeface="Arial" panose="020B0604020202020204" pitchFamily="34" charset="0"/>
                <a:ea typeface="Calibri" panose="020F0502020204030204" pitchFamily="34" charset="0"/>
                <a:cs typeface="Arial" panose="020B0604020202020204" pitchFamily="34" charset="0"/>
              </a:rPr>
              <a:t>prehospital</a:t>
            </a:r>
            <a:r>
              <a:rPr lang="es-ES" sz="1400" dirty="0">
                <a:latin typeface="Arial" panose="020B0604020202020204" pitchFamily="34" charset="0"/>
                <a:ea typeface="Calibri" panose="020F0502020204030204" pitchFamily="34" charset="0"/>
                <a:cs typeface="Arial" panose="020B0604020202020204" pitchFamily="34" charset="0"/>
              </a:rPr>
              <a:t> trauma </a:t>
            </a:r>
            <a:r>
              <a:rPr lang="es-ES" sz="1400" dirty="0" err="1">
                <a:latin typeface="Arial" panose="020B0604020202020204" pitchFamily="34" charset="0"/>
                <a:ea typeface="Calibri" panose="020F0502020204030204" pitchFamily="34" charset="0"/>
                <a:cs typeface="Arial" panose="020B0604020202020204" pitchFamily="34" charset="0"/>
              </a:rPr>
              <a:t>care</a:t>
            </a:r>
            <a:r>
              <a:rPr lang="es-ES" sz="1400" dirty="0">
                <a:latin typeface="Arial" panose="020B0604020202020204" pitchFamily="34" charset="0"/>
                <a:ea typeface="Calibri" panose="020F0502020204030204" pitchFamily="34" charset="0"/>
                <a:cs typeface="Arial" panose="020B0604020202020204" pitchFamily="34" charset="0"/>
              </a:rPr>
              <a:t> in a </a:t>
            </a:r>
            <a:r>
              <a:rPr lang="es-ES" sz="1400" dirty="0" err="1">
                <a:latin typeface="Arial" panose="020B0604020202020204" pitchFamily="34" charset="0"/>
                <a:ea typeface="Calibri" panose="020F0502020204030204" pitchFamily="34" charset="0"/>
                <a:cs typeface="Arial" panose="020B0604020202020204" pitchFamily="34" charset="0"/>
              </a:rPr>
              <a:t>Latin</a:t>
            </a:r>
            <a:r>
              <a:rPr lang="es-ES" sz="1400" dirty="0">
                <a:latin typeface="Arial" panose="020B0604020202020204" pitchFamily="34" charset="0"/>
                <a:ea typeface="Calibri" panose="020F0502020204030204" pitchFamily="34" charset="0"/>
                <a:cs typeface="Arial" panose="020B0604020202020204" pitchFamily="34" charset="0"/>
              </a:rPr>
              <a:t> American </a:t>
            </a:r>
            <a:r>
              <a:rPr lang="es-ES" sz="1400" dirty="0" err="1">
                <a:latin typeface="Arial" panose="020B0604020202020204" pitchFamily="34" charset="0"/>
                <a:ea typeface="Calibri" panose="020F0502020204030204" pitchFamily="34" charset="0"/>
                <a:cs typeface="Arial" panose="020B0604020202020204" pitchFamily="34" charset="0"/>
              </a:rPr>
              <a:t>city</a:t>
            </a:r>
            <a:r>
              <a:rPr lang="es-ES" sz="1400" dirty="0">
                <a:latin typeface="Arial" panose="020B0604020202020204" pitchFamily="34" charset="0"/>
                <a:ea typeface="Calibri" panose="020F0502020204030204" pitchFamily="34" charset="0"/>
                <a:cs typeface="Arial" panose="020B0604020202020204" pitchFamily="34" charset="0"/>
              </a:rPr>
              <a:t>. J Trauma 2000; 48 (1): 119-124.</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Arreola RC, González JL, </a:t>
            </a:r>
            <a:r>
              <a:rPr lang="es-ES" sz="1400" dirty="0" err="1">
                <a:latin typeface="Arial" panose="020B0604020202020204" pitchFamily="34" charset="0"/>
                <a:ea typeface="Calibri" panose="020F0502020204030204" pitchFamily="34" charset="0"/>
                <a:cs typeface="Arial" panose="020B0604020202020204" pitchFamily="34" charset="0"/>
              </a:rPr>
              <a:t>Mock</a:t>
            </a:r>
            <a:r>
              <a:rPr lang="es-ES" sz="1400" dirty="0">
                <a:latin typeface="Arial" panose="020B0604020202020204" pitchFamily="34" charset="0"/>
                <a:ea typeface="Calibri" panose="020F0502020204030204" pitchFamily="34" charset="0"/>
                <a:cs typeface="Arial" panose="020B0604020202020204" pitchFamily="34" charset="0"/>
              </a:rPr>
              <a:t> CN, Herrera EA. Lesiones por traumatismo en México: Dando fin a la negligencia. Trauma 2002; 5 (2): 62-64. 4. </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Arreola RC, Garza Y, </a:t>
            </a:r>
            <a:r>
              <a:rPr lang="es-ES" sz="1400" dirty="0" err="1">
                <a:latin typeface="Arial" panose="020B0604020202020204" pitchFamily="34" charset="0"/>
                <a:ea typeface="Calibri" panose="020F0502020204030204" pitchFamily="34" charset="0"/>
                <a:cs typeface="Arial" panose="020B0604020202020204" pitchFamily="34" charset="0"/>
              </a:rPr>
              <a:t>Mock</a:t>
            </a:r>
            <a:r>
              <a:rPr lang="es-ES" sz="1400" dirty="0">
                <a:latin typeface="Arial" panose="020B0604020202020204" pitchFamily="34" charset="0"/>
                <a:ea typeface="Calibri" panose="020F0502020204030204" pitchFamily="34" charset="0"/>
                <a:cs typeface="Arial" panose="020B0604020202020204" pitchFamily="34" charset="0"/>
              </a:rPr>
              <a:t> CN. Paramédicos en México: Entrenamiento, experiencia y recomendaciones. Trauma: la Urgencia Médica de Hoy 2002; 5 (3): 69-74</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15000"/>
              </a:lnSpc>
              <a:spcAft>
                <a:spcPts val="1000"/>
              </a:spcAft>
              <a:buFont typeface="Arial" panose="020B0604020202020204" pitchFamily="34" charset="0"/>
              <a:buChar char="•"/>
            </a:pPr>
            <a:endParaRPr lang="es-CO" sz="1400" dirty="0">
              <a:latin typeface="Arial" panose="020B0604020202020204" pitchFamily="34"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A84B193D-591F-4C5A-B62C-230EFCE3890F}"/>
              </a:ext>
            </a:extLst>
          </p:cNvPr>
          <p:cNvSpPr txBox="1"/>
          <p:nvPr/>
        </p:nvSpPr>
        <p:spPr>
          <a:xfrm>
            <a:off x="807580" y="213919"/>
            <a:ext cx="1995713" cy="461585"/>
          </a:xfrm>
          <a:prstGeom prst="rect">
            <a:avLst/>
          </a:prstGeom>
          <a:noFill/>
        </p:spPr>
        <p:txBody>
          <a:bodyPr wrap="none" rtlCol="0">
            <a:spAutoFit/>
          </a:bodyPr>
          <a:lstStyle/>
          <a:p>
            <a:r>
              <a:rPr lang="es-CO" sz="2400" b="1" dirty="0">
                <a:solidFill>
                  <a:schemeClr val="bg1"/>
                </a:solidFill>
              </a:rPr>
              <a:t>BIBLIOGRAFIA</a:t>
            </a:r>
          </a:p>
        </p:txBody>
      </p:sp>
      <p:sp>
        <p:nvSpPr>
          <p:cNvPr id="7" name="CuadroTexto 6">
            <a:extLst>
              <a:ext uri="{FF2B5EF4-FFF2-40B4-BE49-F238E27FC236}">
                <a16:creationId xmlns:a16="http://schemas.microsoft.com/office/drawing/2014/main" id="{C88B28B1-3817-4351-A33F-7F345C59CCD5}"/>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9" name="Título 6">
            <a:extLst>
              <a:ext uri="{FF2B5EF4-FFF2-40B4-BE49-F238E27FC236}">
                <a16:creationId xmlns:a16="http://schemas.microsoft.com/office/drawing/2014/main" id="{5EDE5AB2-5740-4242-9460-9900DEF2BDF0}"/>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BIBLIOGRAFIA</a:t>
            </a:r>
          </a:p>
        </p:txBody>
      </p:sp>
    </p:spTree>
    <p:extLst>
      <p:ext uri="{BB962C8B-B14F-4D97-AF65-F5344CB8AC3E}">
        <p14:creationId xmlns:p14="http://schemas.microsoft.com/office/powerpoint/2010/main" val="175625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40472" y="1844824"/>
            <a:ext cx="5531160" cy="3416320"/>
          </a:xfrm>
          <a:prstGeom prst="rect">
            <a:avLst/>
          </a:prstGeom>
          <a:noFill/>
        </p:spPr>
        <p:txBody>
          <a:bodyPr wrap="square" rtlCol="0">
            <a:spAutoFit/>
          </a:bodyPr>
          <a:lstStyle/>
          <a:p>
            <a:pPr marL="342831" indent="-342831">
              <a:buAutoNum type="arabicPeriod"/>
            </a:pPr>
            <a:r>
              <a:rPr lang="es-CO" sz="2400" dirty="0">
                <a:latin typeface="Arial" panose="020B0604020202020204" pitchFamily="34" charset="0"/>
                <a:cs typeface="Arial" panose="020B0604020202020204" pitchFamily="34" charset="0"/>
              </a:rPr>
              <a:t>Problema</a:t>
            </a:r>
          </a:p>
          <a:p>
            <a:pPr marL="342831" indent="-342831">
              <a:buAutoNum type="arabicPeriod"/>
            </a:pPr>
            <a:r>
              <a:rPr lang="es-CO" sz="2400" dirty="0">
                <a:latin typeface="Arial" panose="020B0604020202020204" pitchFamily="34" charset="0"/>
                <a:cs typeface="Arial" panose="020B0604020202020204" pitchFamily="34" charset="0"/>
              </a:rPr>
              <a:t>Justificación</a:t>
            </a:r>
          </a:p>
          <a:p>
            <a:pPr marL="342831" indent="-342831">
              <a:buAutoNum type="arabicPeriod"/>
            </a:pPr>
            <a:r>
              <a:rPr lang="es-CO" sz="2400" dirty="0">
                <a:latin typeface="Arial" panose="020B0604020202020204" pitchFamily="34" charset="0"/>
                <a:cs typeface="Arial" panose="020B0604020202020204" pitchFamily="34" charset="0"/>
              </a:rPr>
              <a:t>Objetivo General</a:t>
            </a:r>
          </a:p>
          <a:p>
            <a:pPr marL="342831" indent="-342831">
              <a:buAutoNum type="arabicPeriod"/>
            </a:pPr>
            <a:r>
              <a:rPr lang="es-CO" sz="2400" dirty="0">
                <a:latin typeface="Arial" panose="020B0604020202020204" pitchFamily="34" charset="0"/>
                <a:cs typeface="Arial" panose="020B0604020202020204" pitchFamily="34" charset="0"/>
              </a:rPr>
              <a:t>Objetivos Específicos</a:t>
            </a:r>
          </a:p>
          <a:p>
            <a:pPr marL="342831" indent="-342831">
              <a:buAutoNum type="arabicPeriod"/>
            </a:pPr>
            <a:r>
              <a:rPr lang="es-CO" sz="2400" dirty="0">
                <a:latin typeface="Arial" panose="020B0604020202020204" pitchFamily="34" charset="0"/>
                <a:cs typeface="Arial" panose="020B0604020202020204" pitchFamily="34" charset="0"/>
              </a:rPr>
              <a:t>Software GESTVIC</a:t>
            </a:r>
          </a:p>
          <a:p>
            <a:pPr marL="342831" indent="-342831">
              <a:buAutoNum type="arabicPeriod"/>
            </a:pPr>
            <a:r>
              <a:rPr lang="es-CO" sz="2400" dirty="0">
                <a:latin typeface="Arial" panose="020B0604020202020204" pitchFamily="34" charset="0"/>
                <a:cs typeface="Arial" panose="020B0604020202020204" pitchFamily="34" charset="0"/>
              </a:rPr>
              <a:t>Que busca GESTVIC</a:t>
            </a:r>
          </a:p>
          <a:p>
            <a:pPr marL="342831" indent="-342831">
              <a:buAutoNum type="arabicPeriod"/>
            </a:pPr>
            <a:r>
              <a:rPr lang="es-CO" sz="2400" dirty="0">
                <a:latin typeface="Arial" panose="020B0604020202020204" pitchFamily="34" charset="0"/>
                <a:cs typeface="Arial" panose="020B0604020202020204" pitchFamily="34" charset="0"/>
              </a:rPr>
              <a:t>Metodología</a:t>
            </a:r>
          </a:p>
          <a:p>
            <a:pPr marL="342831" indent="-342831">
              <a:buAutoNum type="arabicPeriod"/>
            </a:pPr>
            <a:r>
              <a:rPr lang="es-CO" sz="2400" dirty="0">
                <a:latin typeface="Arial" panose="020B0604020202020204" pitchFamily="34" charset="0"/>
                <a:cs typeface="Arial" panose="020B0604020202020204" pitchFamily="34" charset="0"/>
              </a:rPr>
              <a:t>Avances</a:t>
            </a:r>
          </a:p>
          <a:p>
            <a:pPr marL="342831" indent="-342831">
              <a:buAutoNum type="arabicPeriod"/>
            </a:pPr>
            <a:r>
              <a:rPr lang="es-CO" sz="2400" dirty="0">
                <a:latin typeface="Arial" panose="020B0604020202020204" pitchFamily="34" charset="0"/>
                <a:cs typeface="Arial" panose="020B0604020202020204" pitchFamily="34" charset="0"/>
              </a:rPr>
              <a:t>Referencias bibliográficas</a:t>
            </a:r>
          </a:p>
        </p:txBody>
      </p:sp>
      <p:sp>
        <p:nvSpPr>
          <p:cNvPr id="5" name="CuadroTexto 4">
            <a:extLst>
              <a:ext uri="{FF2B5EF4-FFF2-40B4-BE49-F238E27FC236}">
                <a16:creationId xmlns:a16="http://schemas.microsoft.com/office/drawing/2014/main" id="{1FA4A4FF-6E6F-4B2A-BC85-92B266E36810}"/>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7" name="CuadroTexto 6">
            <a:extLst>
              <a:ext uri="{FF2B5EF4-FFF2-40B4-BE49-F238E27FC236}">
                <a16:creationId xmlns:a16="http://schemas.microsoft.com/office/drawing/2014/main" id="{1C3A5793-EA1C-43EC-9868-8790D5E014F5}"/>
              </a:ext>
            </a:extLst>
          </p:cNvPr>
          <p:cNvSpPr txBox="1"/>
          <p:nvPr/>
        </p:nvSpPr>
        <p:spPr>
          <a:xfrm>
            <a:off x="868530" y="198681"/>
            <a:ext cx="1287501" cy="461585"/>
          </a:xfrm>
          <a:prstGeom prst="rect">
            <a:avLst/>
          </a:prstGeom>
          <a:noFill/>
        </p:spPr>
        <p:txBody>
          <a:bodyPr wrap="none" rtlCol="0">
            <a:spAutoFit/>
          </a:bodyPr>
          <a:lstStyle/>
          <a:p>
            <a:r>
              <a:rPr lang="es-CO" sz="2400" b="1" dirty="0">
                <a:solidFill>
                  <a:schemeClr val="bg1"/>
                </a:solidFill>
              </a:rPr>
              <a:t>AGENDA</a:t>
            </a:r>
          </a:p>
        </p:txBody>
      </p:sp>
      <p:pic>
        <p:nvPicPr>
          <p:cNvPr id="8" name="Imagen 7">
            <a:extLst>
              <a:ext uri="{FF2B5EF4-FFF2-40B4-BE49-F238E27FC236}">
                <a16:creationId xmlns:a16="http://schemas.microsoft.com/office/drawing/2014/main" id="{3A4FA382-A2C9-4802-A016-099146CF3724}"/>
              </a:ext>
            </a:extLst>
          </p:cNvPr>
          <p:cNvPicPr>
            <a:picLocks noChangeAspect="1"/>
          </p:cNvPicPr>
          <p:nvPr/>
        </p:nvPicPr>
        <p:blipFill>
          <a:blip r:embed="rId2"/>
          <a:stretch>
            <a:fillRect/>
          </a:stretch>
        </p:blipFill>
        <p:spPr>
          <a:xfrm>
            <a:off x="4896299" y="2057814"/>
            <a:ext cx="3790501" cy="2742371"/>
          </a:xfrm>
          <a:prstGeom prst="rect">
            <a:avLst/>
          </a:prstGeom>
        </p:spPr>
      </p:pic>
      <p:sp>
        <p:nvSpPr>
          <p:cNvPr id="9" name="Título 6">
            <a:extLst>
              <a:ext uri="{FF2B5EF4-FFF2-40B4-BE49-F238E27FC236}">
                <a16:creationId xmlns:a16="http://schemas.microsoft.com/office/drawing/2014/main" id="{3AFEB971-AE42-4339-926E-81BA65FBF354}"/>
              </a:ext>
            </a:extLst>
          </p:cNvPr>
          <p:cNvSpPr txBox="1">
            <a:spLocks/>
          </p:cNvSpPr>
          <p:nvPr/>
        </p:nvSpPr>
        <p:spPr>
          <a:xfrm>
            <a:off x="1835696"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AGENDA</a:t>
            </a:r>
          </a:p>
        </p:txBody>
      </p:sp>
    </p:spTree>
    <p:extLst>
      <p:ext uri="{BB962C8B-B14F-4D97-AF65-F5344CB8AC3E}">
        <p14:creationId xmlns:p14="http://schemas.microsoft.com/office/powerpoint/2010/main" val="1091473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C05A289-E076-4020-9F72-62DD08B82797}"/>
              </a:ext>
            </a:extLst>
          </p:cNvPr>
          <p:cNvSpPr/>
          <p:nvPr/>
        </p:nvSpPr>
        <p:spPr>
          <a:xfrm>
            <a:off x="413520" y="1556792"/>
            <a:ext cx="8426257" cy="4293291"/>
          </a:xfrm>
          <a:prstGeom prst="rect">
            <a:avLst/>
          </a:prstGeom>
        </p:spPr>
        <p:txBody>
          <a:bodyPr wrap="square">
            <a:spAutoFit/>
          </a:bodyPr>
          <a:lstStyle/>
          <a:p>
            <a:pPr marL="342831" indent="-342831" algn="just">
              <a:lnSpc>
                <a:spcPct val="107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Fundamentos jurídicos para la intervención de las fuerzas militares de Colombia en la gestión del riesgo. Capitán Hugo </a:t>
            </a:r>
            <a:r>
              <a:rPr lang="es-ES" sz="1400" dirty="0" err="1">
                <a:latin typeface="Arial" panose="020B0604020202020204" pitchFamily="34" charset="0"/>
                <a:ea typeface="Calibri" panose="020F0502020204030204" pitchFamily="34" charset="0"/>
                <a:cs typeface="Arial" panose="020B0604020202020204" pitchFamily="34" charset="0"/>
              </a:rPr>
              <a:t>Hernan</a:t>
            </a:r>
            <a:r>
              <a:rPr lang="es-ES" sz="1400" dirty="0">
                <a:latin typeface="Arial" panose="020B0604020202020204" pitchFamily="34" charset="0"/>
                <a:ea typeface="Calibri" panose="020F0502020204030204" pitchFamily="34" charset="0"/>
                <a:cs typeface="Arial" panose="020B0604020202020204" pitchFamily="34" charset="0"/>
              </a:rPr>
              <a:t> Camelo Sandoval, Escuela de Ingenieros Militares, Maestría </a:t>
            </a:r>
            <a:r>
              <a:rPr lang="es-ES" sz="1400" dirty="0" err="1">
                <a:latin typeface="Arial" panose="020B0604020202020204" pitchFamily="34" charset="0"/>
                <a:ea typeface="Calibri" panose="020F0502020204030204" pitchFamily="34" charset="0"/>
                <a:cs typeface="Arial" panose="020B0604020202020204" pitchFamily="34" charset="0"/>
              </a:rPr>
              <a:t>Gestion</a:t>
            </a:r>
            <a:r>
              <a:rPr lang="es-ES" sz="1400" dirty="0">
                <a:latin typeface="Arial" panose="020B0604020202020204" pitchFamily="34" charset="0"/>
                <a:ea typeface="Calibri" panose="020F0502020204030204" pitchFamily="34" charset="0"/>
                <a:cs typeface="Arial" panose="020B0604020202020204" pitchFamily="34" charset="0"/>
              </a:rPr>
              <a:t> del Riesgo.</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Centers </a:t>
            </a:r>
            <a:r>
              <a:rPr lang="es-ES" sz="1400" dirty="0" err="1">
                <a:latin typeface="Arial" panose="020B0604020202020204" pitchFamily="34" charset="0"/>
                <a:ea typeface="Calibri" panose="020F0502020204030204" pitchFamily="34" charset="0"/>
                <a:cs typeface="Arial" panose="020B0604020202020204" pitchFamily="34" charset="0"/>
              </a:rPr>
              <a:t>for</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Disease</a:t>
            </a:r>
            <a:r>
              <a:rPr lang="es-ES" sz="1400" dirty="0">
                <a:latin typeface="Arial" panose="020B0604020202020204" pitchFamily="34" charset="0"/>
                <a:ea typeface="Calibri" panose="020F0502020204030204" pitchFamily="34" charset="0"/>
                <a:cs typeface="Arial" panose="020B0604020202020204" pitchFamily="34" charset="0"/>
              </a:rPr>
              <a:t> Control and </a:t>
            </a:r>
            <a:r>
              <a:rPr lang="es-ES" sz="1400" dirty="0" err="1">
                <a:latin typeface="Arial" panose="020B0604020202020204" pitchFamily="34" charset="0"/>
                <a:ea typeface="Calibri" panose="020F0502020204030204" pitchFamily="34" charset="0"/>
                <a:cs typeface="Arial" panose="020B0604020202020204" pitchFamily="34" charset="0"/>
              </a:rPr>
              <a:t>Prevention</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Notice</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to</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readers</a:t>
            </a:r>
            <a:r>
              <a:rPr lang="es-ES" sz="1400" dirty="0">
                <a:latin typeface="Arial" panose="020B0604020202020204" pitchFamily="34" charset="0"/>
                <a:ea typeface="Calibri" panose="020F0502020204030204" pitchFamily="34" charset="0"/>
                <a:cs typeface="Arial" panose="020B0604020202020204" pitchFamily="34" charset="0"/>
              </a:rPr>
              <a:t>: New York City </a:t>
            </a:r>
            <a:r>
              <a:rPr lang="es-ES" sz="1400" dirty="0" err="1">
                <a:latin typeface="Arial" panose="020B0604020202020204" pitchFamily="34" charset="0"/>
                <a:ea typeface="Calibri" panose="020F0502020204030204" pitchFamily="34" charset="0"/>
                <a:cs typeface="Arial" panose="020B0604020202020204" pitchFamily="34" charset="0"/>
              </a:rPr>
              <a:t>Department</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of</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Health</a:t>
            </a:r>
            <a:r>
              <a:rPr lang="es-ES" sz="1400" dirty="0">
                <a:latin typeface="Arial" panose="020B0604020202020204" pitchFamily="34" charset="0"/>
                <a:ea typeface="Calibri" panose="020F0502020204030204" pitchFamily="34" charset="0"/>
                <a:cs typeface="Arial" panose="020B0604020202020204" pitchFamily="34" charset="0"/>
              </a:rPr>
              <a:t> Response </a:t>
            </a:r>
            <a:r>
              <a:rPr lang="es-ES" sz="1400" dirty="0" err="1">
                <a:latin typeface="Arial" panose="020B0604020202020204" pitchFamily="34" charset="0"/>
                <a:ea typeface="Calibri" panose="020F0502020204030204" pitchFamily="34" charset="0"/>
                <a:cs typeface="Arial" panose="020B0604020202020204" pitchFamily="34" charset="0"/>
              </a:rPr>
              <a:t>to</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terrorist</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attack</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September</a:t>
            </a:r>
            <a:r>
              <a:rPr lang="es-ES" sz="1400" dirty="0">
                <a:latin typeface="Arial" panose="020B0604020202020204" pitchFamily="34" charset="0"/>
                <a:ea typeface="Calibri" panose="020F0502020204030204" pitchFamily="34" charset="0"/>
                <a:cs typeface="Arial" panose="020B0604020202020204" pitchFamily="34" charset="0"/>
              </a:rPr>
              <a:t> 11, 2001. MMWR </a:t>
            </a:r>
            <a:r>
              <a:rPr lang="es-ES" sz="1400" dirty="0" err="1">
                <a:latin typeface="Arial" panose="020B0604020202020204" pitchFamily="34" charset="0"/>
                <a:ea typeface="Calibri" panose="020F0502020204030204" pitchFamily="34" charset="0"/>
                <a:cs typeface="Arial" panose="020B0604020202020204" pitchFamily="34" charset="0"/>
              </a:rPr>
              <a:t>Morb</a:t>
            </a:r>
            <a:r>
              <a:rPr lang="es-ES" sz="1400" dirty="0">
                <a:latin typeface="Arial" panose="020B0604020202020204" pitchFamily="34" charset="0"/>
                <a:ea typeface="Calibri" panose="020F0502020204030204" pitchFamily="34" charset="0"/>
                <a:cs typeface="Arial" panose="020B0604020202020204" pitchFamily="34" charset="0"/>
              </a:rPr>
              <a:t> Mortal </a:t>
            </a:r>
            <a:r>
              <a:rPr lang="es-ES" sz="1400" dirty="0" err="1">
                <a:latin typeface="Arial" panose="020B0604020202020204" pitchFamily="34" charset="0"/>
                <a:ea typeface="Calibri" panose="020F0502020204030204" pitchFamily="34" charset="0"/>
                <a:cs typeface="Arial" panose="020B0604020202020204" pitchFamily="34" charset="0"/>
              </a:rPr>
              <a:t>Wkly</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Rep</a:t>
            </a:r>
            <a:r>
              <a:rPr lang="es-ES" sz="1400" dirty="0">
                <a:latin typeface="Arial" panose="020B0604020202020204" pitchFamily="34" charset="0"/>
                <a:ea typeface="Calibri" panose="020F0502020204030204" pitchFamily="34" charset="0"/>
                <a:cs typeface="Arial" panose="020B0604020202020204" pitchFamily="34" charset="0"/>
              </a:rPr>
              <a:t> 2001; 50; 821-822. </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Centers </a:t>
            </a:r>
            <a:r>
              <a:rPr lang="es-ES" sz="1400" dirty="0" err="1">
                <a:latin typeface="Arial" panose="020B0604020202020204" pitchFamily="34" charset="0"/>
                <a:ea typeface="Calibri" panose="020F0502020204030204" pitchFamily="34" charset="0"/>
                <a:cs typeface="Arial" panose="020B0604020202020204" pitchFamily="34" charset="0"/>
              </a:rPr>
              <a:t>for</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Disease</a:t>
            </a:r>
            <a:r>
              <a:rPr lang="es-ES" sz="1400" dirty="0">
                <a:latin typeface="Arial" panose="020B0604020202020204" pitchFamily="34" charset="0"/>
                <a:ea typeface="Calibri" panose="020F0502020204030204" pitchFamily="34" charset="0"/>
                <a:cs typeface="Arial" panose="020B0604020202020204" pitchFamily="34" charset="0"/>
              </a:rPr>
              <a:t> Control and </a:t>
            </a:r>
            <a:r>
              <a:rPr lang="es-ES" sz="1400" dirty="0" err="1">
                <a:latin typeface="Arial" panose="020B0604020202020204" pitchFamily="34" charset="0"/>
                <a:ea typeface="Calibri" panose="020F0502020204030204" pitchFamily="34" charset="0"/>
                <a:cs typeface="Arial" panose="020B0604020202020204" pitchFamily="34" charset="0"/>
              </a:rPr>
              <a:t>Prevention</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Recognition</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of</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illness</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associated</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with</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the</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intentional</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release</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of</a:t>
            </a:r>
            <a:r>
              <a:rPr lang="es-ES" sz="1400" dirty="0">
                <a:latin typeface="Arial" panose="020B0604020202020204" pitchFamily="34" charset="0"/>
                <a:ea typeface="Calibri" panose="020F0502020204030204" pitchFamily="34" charset="0"/>
                <a:cs typeface="Arial" panose="020B0604020202020204" pitchFamily="34" charset="0"/>
              </a:rPr>
              <a:t> a </a:t>
            </a:r>
            <a:r>
              <a:rPr lang="es-ES" sz="1400" dirty="0" err="1">
                <a:latin typeface="Arial" panose="020B0604020202020204" pitchFamily="34" charset="0"/>
                <a:ea typeface="Calibri" panose="020F0502020204030204" pitchFamily="34" charset="0"/>
                <a:cs typeface="Arial" panose="020B0604020202020204" pitchFamily="34" charset="0"/>
              </a:rPr>
              <a:t>biologic</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agent</a:t>
            </a:r>
            <a:r>
              <a:rPr lang="es-ES" sz="1400" dirty="0">
                <a:latin typeface="Arial" panose="020B0604020202020204" pitchFamily="34" charset="0"/>
                <a:ea typeface="Calibri" panose="020F0502020204030204" pitchFamily="34" charset="0"/>
                <a:cs typeface="Arial" panose="020B0604020202020204" pitchFamily="34" charset="0"/>
              </a:rPr>
              <a:t>. MMWR </a:t>
            </a:r>
            <a:r>
              <a:rPr lang="es-ES" sz="1400" dirty="0" err="1">
                <a:latin typeface="Arial" panose="020B0604020202020204" pitchFamily="34" charset="0"/>
                <a:ea typeface="Calibri" panose="020F0502020204030204" pitchFamily="34" charset="0"/>
                <a:cs typeface="Arial" panose="020B0604020202020204" pitchFamily="34" charset="0"/>
              </a:rPr>
              <a:t>Morb</a:t>
            </a:r>
            <a:r>
              <a:rPr lang="es-ES" sz="1400" dirty="0">
                <a:latin typeface="Arial" panose="020B0604020202020204" pitchFamily="34" charset="0"/>
                <a:ea typeface="Calibri" panose="020F0502020204030204" pitchFamily="34" charset="0"/>
                <a:cs typeface="Arial" panose="020B0604020202020204" pitchFamily="34" charset="0"/>
              </a:rPr>
              <a:t> Mortal </a:t>
            </a:r>
            <a:r>
              <a:rPr lang="es-ES" sz="1400" dirty="0" err="1">
                <a:latin typeface="Arial" panose="020B0604020202020204" pitchFamily="34" charset="0"/>
                <a:ea typeface="Calibri" panose="020F0502020204030204" pitchFamily="34" charset="0"/>
                <a:cs typeface="Arial" panose="020B0604020202020204" pitchFamily="34" charset="0"/>
              </a:rPr>
              <a:t>Wkly</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Rep</a:t>
            </a:r>
            <a:r>
              <a:rPr lang="es-ES" sz="1400" dirty="0">
                <a:latin typeface="Arial" panose="020B0604020202020204" pitchFamily="34" charset="0"/>
                <a:ea typeface="Calibri" panose="020F0502020204030204" pitchFamily="34" charset="0"/>
                <a:cs typeface="Arial" panose="020B0604020202020204" pitchFamily="34" charset="0"/>
              </a:rPr>
              <a:t> 2001; 50; 893-897. </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New York City </a:t>
            </a:r>
            <a:r>
              <a:rPr lang="es-ES" sz="1400" dirty="0" err="1">
                <a:latin typeface="Arial" panose="020B0604020202020204" pitchFamily="34" charset="0"/>
                <a:ea typeface="Calibri" panose="020F0502020204030204" pitchFamily="34" charset="0"/>
                <a:cs typeface="Arial" panose="020B0604020202020204" pitchFamily="34" charset="0"/>
              </a:rPr>
              <a:t>Department</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of</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Health</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Responds</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to</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the</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World</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Trade</a:t>
            </a:r>
            <a:r>
              <a:rPr lang="es-ES" sz="1400" dirty="0">
                <a:latin typeface="Arial" panose="020B0604020202020204" pitchFamily="34" charset="0"/>
                <a:ea typeface="Calibri" panose="020F0502020204030204" pitchFamily="34" charset="0"/>
                <a:cs typeface="Arial" panose="020B0604020202020204" pitchFamily="34" charset="0"/>
              </a:rPr>
              <a:t> Center (WTC) </a:t>
            </a:r>
            <a:r>
              <a:rPr lang="es-ES" sz="1400" dirty="0" err="1">
                <a:latin typeface="Arial" panose="020B0604020202020204" pitchFamily="34" charset="0"/>
                <a:ea typeface="Calibri" panose="020F0502020204030204" pitchFamily="34" charset="0"/>
                <a:cs typeface="Arial" panose="020B0604020202020204" pitchFamily="34" charset="0"/>
              </a:rPr>
              <a:t>disaster</a:t>
            </a:r>
            <a:r>
              <a:rPr lang="es-ES" sz="1400" dirty="0">
                <a:latin typeface="Arial" panose="020B0604020202020204" pitchFamily="34" charset="0"/>
                <a:ea typeface="Calibri" panose="020F0502020204030204" pitchFamily="34" charset="0"/>
                <a:cs typeface="Arial" panose="020B0604020202020204" pitchFamily="34" charset="0"/>
              </a:rPr>
              <a:t>. Disponible en URL:. Extraído de la actualización del lunes 22 de octubre de 2001. </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US </a:t>
            </a:r>
            <a:r>
              <a:rPr lang="es-ES" sz="1400" dirty="0" err="1">
                <a:latin typeface="Arial" panose="020B0604020202020204" pitchFamily="34" charset="0"/>
                <a:ea typeface="Calibri" panose="020F0502020204030204" pitchFamily="34" charset="0"/>
                <a:cs typeface="Arial" panose="020B0604020202020204" pitchFamily="34" charset="0"/>
              </a:rPr>
              <a:t>Department</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of</a:t>
            </a:r>
            <a:r>
              <a:rPr lang="es-ES" sz="1400" dirty="0">
                <a:latin typeface="Arial" panose="020B0604020202020204" pitchFamily="34" charset="0"/>
                <a:ea typeface="Calibri" panose="020F0502020204030204" pitchFamily="34" charset="0"/>
                <a:cs typeface="Arial" panose="020B0604020202020204" pitchFamily="34" charset="0"/>
              </a:rPr>
              <a:t> </a:t>
            </a:r>
            <a:r>
              <a:rPr lang="es-ES" sz="1400" dirty="0" err="1">
                <a:latin typeface="Arial" panose="020B0604020202020204" pitchFamily="34" charset="0"/>
                <a:ea typeface="Calibri" panose="020F0502020204030204" pitchFamily="34" charset="0"/>
                <a:cs typeface="Arial" panose="020B0604020202020204" pitchFamily="34" charset="0"/>
              </a:rPr>
              <a:t>Health</a:t>
            </a:r>
            <a:r>
              <a:rPr lang="es-ES" sz="1400" dirty="0">
                <a:latin typeface="Arial" panose="020B0604020202020204" pitchFamily="34" charset="0"/>
                <a:ea typeface="Calibri" panose="020F0502020204030204" pitchFamily="34" charset="0"/>
                <a:cs typeface="Arial" panose="020B0604020202020204" pitchFamily="34" charset="0"/>
              </a:rPr>
              <a:t> and Human </a:t>
            </a:r>
            <a:r>
              <a:rPr lang="es-ES" sz="1400" dirty="0" err="1">
                <a:latin typeface="Arial" panose="020B0604020202020204" pitchFamily="34" charset="0"/>
                <a:ea typeface="Calibri" panose="020F0502020204030204" pitchFamily="34" charset="0"/>
                <a:cs typeface="Arial" panose="020B0604020202020204" pitchFamily="34" charset="0"/>
              </a:rPr>
              <a:t>Services</a:t>
            </a:r>
            <a:r>
              <a:rPr lang="es-ES" sz="1400" dirty="0">
                <a:latin typeface="Arial" panose="020B0604020202020204" pitchFamily="34" charset="0"/>
                <a:ea typeface="Calibri" panose="020F0502020204030204" pitchFamily="34" charset="0"/>
                <a:cs typeface="Arial" panose="020B0604020202020204" pitchFamily="34" charset="0"/>
              </a:rPr>
              <a:t>. Disponible en URL:. Extraído de la actualización del lunes 22 de octubre de 2001. </a:t>
            </a:r>
            <a:endParaRPr lang="es-CO"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endParaRPr lang="es-ES" sz="1400" dirty="0">
              <a:latin typeface="Arial" panose="020B0604020202020204" pitchFamily="34" charset="0"/>
              <a:ea typeface="Calibri" panose="020F0502020204030204" pitchFamily="34" charset="0"/>
              <a:cs typeface="Arial" panose="020B0604020202020204" pitchFamily="34" charset="0"/>
            </a:endParaRPr>
          </a:p>
          <a:p>
            <a:pPr marL="342831" indent="-342831" algn="just">
              <a:lnSpc>
                <a:spcPct val="107000"/>
              </a:lnSpc>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Álvarez JA, Franco J, Espinosa E, Hernando A, Burillo-</a:t>
            </a:r>
            <a:r>
              <a:rPr lang="es-ES" sz="1400" dirty="0" err="1">
                <a:latin typeface="Arial" panose="020B0604020202020204" pitchFamily="34" charset="0"/>
                <a:ea typeface="Calibri" panose="020F0502020204030204" pitchFamily="34" charset="0"/>
                <a:cs typeface="Arial" panose="020B0604020202020204" pitchFamily="34" charset="0"/>
              </a:rPr>
              <a:t>Putze</a:t>
            </a:r>
            <a:r>
              <a:rPr lang="es-ES" sz="1400" dirty="0">
                <a:latin typeface="Arial" panose="020B0604020202020204" pitchFamily="34" charset="0"/>
                <a:ea typeface="Calibri" panose="020F0502020204030204" pitchFamily="34" charset="0"/>
                <a:cs typeface="Arial" panose="020B0604020202020204" pitchFamily="34" charset="0"/>
              </a:rPr>
              <a:t> G, Reyes S. Actuación sanitaria en emergencias y catástrofes. Medicine (ed. esp.) 1999; 7: 5631-5633.</a:t>
            </a:r>
            <a:endParaRPr lang="es-CO" sz="1400" dirty="0">
              <a:latin typeface="Arial" panose="020B0604020202020204" pitchFamily="34"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CD9D25B3-7C14-4B9D-8EA1-27BA3EE20966}"/>
              </a:ext>
            </a:extLst>
          </p:cNvPr>
          <p:cNvSpPr txBox="1"/>
          <p:nvPr/>
        </p:nvSpPr>
        <p:spPr>
          <a:xfrm>
            <a:off x="807580" y="213919"/>
            <a:ext cx="1995713" cy="461585"/>
          </a:xfrm>
          <a:prstGeom prst="rect">
            <a:avLst/>
          </a:prstGeom>
          <a:noFill/>
        </p:spPr>
        <p:txBody>
          <a:bodyPr wrap="none" rtlCol="0">
            <a:spAutoFit/>
          </a:bodyPr>
          <a:lstStyle/>
          <a:p>
            <a:r>
              <a:rPr lang="es-CO" sz="2400" b="1" dirty="0">
                <a:solidFill>
                  <a:schemeClr val="bg1"/>
                </a:solidFill>
              </a:rPr>
              <a:t>BIBLIOGRAFIA</a:t>
            </a:r>
          </a:p>
        </p:txBody>
      </p:sp>
      <p:sp>
        <p:nvSpPr>
          <p:cNvPr id="7" name="CuadroTexto 6">
            <a:extLst>
              <a:ext uri="{FF2B5EF4-FFF2-40B4-BE49-F238E27FC236}">
                <a16:creationId xmlns:a16="http://schemas.microsoft.com/office/drawing/2014/main" id="{415085B6-EDCB-4654-B0D0-AF1F0F5C90B6}"/>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9" name="Título 6">
            <a:extLst>
              <a:ext uri="{FF2B5EF4-FFF2-40B4-BE49-F238E27FC236}">
                <a16:creationId xmlns:a16="http://schemas.microsoft.com/office/drawing/2014/main" id="{8799A9E2-6EAF-4CF1-819F-EDBA3C5EF35C}"/>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BIBLIOGRAFIA</a:t>
            </a:r>
          </a:p>
        </p:txBody>
      </p:sp>
    </p:spTree>
    <p:extLst>
      <p:ext uri="{BB962C8B-B14F-4D97-AF65-F5344CB8AC3E}">
        <p14:creationId xmlns:p14="http://schemas.microsoft.com/office/powerpoint/2010/main" val="133773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LANESESING\Downloads\ESING 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5603" y="914440"/>
            <a:ext cx="3232794" cy="309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9EB039E4-8C0F-4941-9E95-0A109D64535B}"/>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6" name="CuadroTexto 5">
            <a:extLst>
              <a:ext uri="{FF2B5EF4-FFF2-40B4-BE49-F238E27FC236}">
                <a16:creationId xmlns:a16="http://schemas.microsoft.com/office/drawing/2014/main" id="{42F00B46-19A1-4186-99F1-D9808963A9E2}"/>
              </a:ext>
            </a:extLst>
          </p:cNvPr>
          <p:cNvSpPr txBox="1"/>
          <p:nvPr/>
        </p:nvSpPr>
        <p:spPr>
          <a:xfrm>
            <a:off x="788924" y="204810"/>
            <a:ext cx="3722040" cy="461585"/>
          </a:xfrm>
          <a:prstGeom prst="rect">
            <a:avLst/>
          </a:prstGeom>
          <a:noFill/>
        </p:spPr>
        <p:txBody>
          <a:bodyPr wrap="none" rtlCol="0">
            <a:spAutoFit/>
          </a:bodyPr>
          <a:lstStyle/>
          <a:p>
            <a:r>
              <a:rPr lang="es-CO" sz="2400" b="1" dirty="0">
                <a:solidFill>
                  <a:schemeClr val="bg1"/>
                </a:solidFill>
              </a:rPr>
              <a:t>PROYECTO TESIS DE GRADO</a:t>
            </a:r>
          </a:p>
        </p:txBody>
      </p:sp>
      <p:sp>
        <p:nvSpPr>
          <p:cNvPr id="8" name="Rectángulo redondeado 7"/>
          <p:cNvSpPr/>
          <p:nvPr/>
        </p:nvSpPr>
        <p:spPr>
          <a:xfrm>
            <a:off x="2159732" y="4005533"/>
            <a:ext cx="4824536" cy="86409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4400" dirty="0">
                <a:ln w="0"/>
                <a:solidFill>
                  <a:schemeClr val="tx1"/>
                </a:solidFill>
                <a:effectLst>
                  <a:outerShdw blurRad="38100" dist="19050" dir="2700000" algn="tl" rotWithShape="0">
                    <a:schemeClr val="dk1">
                      <a:alpha val="40000"/>
                    </a:schemeClr>
                  </a:outerShdw>
                </a:effectLst>
              </a:rPr>
              <a:t>GRACIAS</a:t>
            </a:r>
          </a:p>
        </p:txBody>
      </p:sp>
      <p:sp>
        <p:nvSpPr>
          <p:cNvPr id="2" name="CuadroTexto 1">
            <a:extLst>
              <a:ext uri="{FF2B5EF4-FFF2-40B4-BE49-F238E27FC236}">
                <a16:creationId xmlns:a16="http://schemas.microsoft.com/office/drawing/2014/main" id="{2F4EF84A-13C0-4E7A-9F95-7E3A4B6B727C}"/>
              </a:ext>
            </a:extLst>
          </p:cNvPr>
          <p:cNvSpPr txBox="1"/>
          <p:nvPr/>
        </p:nvSpPr>
        <p:spPr>
          <a:xfrm>
            <a:off x="1331640" y="5290490"/>
            <a:ext cx="6480720" cy="1200329"/>
          </a:xfrm>
          <a:prstGeom prst="rect">
            <a:avLst/>
          </a:prstGeom>
          <a:noFill/>
        </p:spPr>
        <p:txBody>
          <a:bodyPr wrap="square" rtlCol="0">
            <a:spAutoFit/>
          </a:bodyPr>
          <a:lstStyle/>
          <a:p>
            <a:r>
              <a:rPr lang="es-CO" b="1" dirty="0"/>
              <a:t>CONTACTO</a:t>
            </a:r>
          </a:p>
          <a:p>
            <a:pPr algn="ctr"/>
            <a:r>
              <a:rPr lang="es-CO" dirty="0"/>
              <a:t>Dumar Javier Figueredo Sanabria</a:t>
            </a:r>
          </a:p>
          <a:p>
            <a:pPr algn="ctr"/>
            <a:r>
              <a:rPr lang="es-CO" dirty="0"/>
              <a:t>Móvil: +57 350 3434506</a:t>
            </a:r>
          </a:p>
          <a:p>
            <a:pPr algn="ctr"/>
            <a:r>
              <a:rPr lang="es-CO" dirty="0"/>
              <a:t>E-mail: dumar.figueredo@esing.edu.co</a:t>
            </a:r>
          </a:p>
        </p:txBody>
      </p:sp>
    </p:spTree>
    <p:extLst>
      <p:ext uri="{BB962C8B-B14F-4D97-AF65-F5344CB8AC3E}">
        <p14:creationId xmlns:p14="http://schemas.microsoft.com/office/powerpoint/2010/main" val="275260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93356" y="149329"/>
            <a:ext cx="6604271" cy="523129"/>
          </a:xfrm>
          <a:prstGeom prst="rect">
            <a:avLst/>
          </a:prstGeom>
          <a:noFill/>
        </p:spPr>
        <p:txBody>
          <a:bodyPr wrap="square" rtlCol="0">
            <a:spAutoFit/>
          </a:bodyPr>
          <a:lstStyle/>
          <a:p>
            <a:pPr algn="r"/>
            <a:r>
              <a:rPr lang="es-CO" sz="2799" dirty="0">
                <a:solidFill>
                  <a:schemeClr val="bg1"/>
                </a:solidFill>
              </a:rPr>
              <a:t>PREGUNTA DE INVESTIGACIÓN</a:t>
            </a:r>
          </a:p>
        </p:txBody>
      </p:sp>
      <p:sp>
        <p:nvSpPr>
          <p:cNvPr id="5" name="Subtítulo 2"/>
          <p:cNvSpPr>
            <a:spLocks noGrp="1"/>
          </p:cNvSpPr>
          <p:nvPr>
            <p:ph type="subTitle" idx="1"/>
          </p:nvPr>
        </p:nvSpPr>
        <p:spPr>
          <a:xfrm>
            <a:off x="313441" y="1379573"/>
            <a:ext cx="8445110" cy="3855826"/>
          </a:xfrm>
        </p:spPr>
        <p:txBody>
          <a:bodyPr/>
          <a:lstStyle/>
          <a:p>
            <a:pPr algn="just"/>
            <a:r>
              <a:rPr lang="es-CO" dirty="0">
                <a:solidFill>
                  <a:schemeClr val="tx1"/>
                </a:solidFill>
                <a:latin typeface="Arial" panose="020B0604020202020204" pitchFamily="34" charset="0"/>
                <a:cs typeface="Arial" panose="020B0604020202020204" pitchFamily="34" charset="0"/>
              </a:rPr>
              <a:t>¿Cómo mejorar la respuesta y la oportuna atención en salud a pacientes víctimas de desastres que requieran una atención prioritaria según su nivel de complejidad?</a:t>
            </a:r>
          </a:p>
          <a:p>
            <a:pPr algn="just"/>
            <a:r>
              <a:rPr lang="es-ES" dirty="0">
                <a:solidFill>
                  <a:schemeClr val="tx1"/>
                </a:solidFill>
                <a:latin typeface="Arial" panose="020B0604020202020204" pitchFamily="34" charset="0"/>
                <a:cs typeface="Arial" panose="020B0604020202020204" pitchFamily="34" charset="0"/>
              </a:rPr>
              <a:t> </a:t>
            </a:r>
            <a:endParaRPr lang="es-CO" dirty="0">
              <a:solidFill>
                <a:schemeClr val="tx1"/>
              </a:solidFill>
              <a:latin typeface="Arial" panose="020B0604020202020204" pitchFamily="34" charset="0"/>
              <a:cs typeface="Arial" panose="020B0604020202020204" pitchFamily="34" charset="0"/>
            </a:endParaRPr>
          </a:p>
          <a:p>
            <a:pPr algn="just"/>
            <a:endParaRPr lang="es-CO" dirty="0">
              <a:solidFill>
                <a:schemeClr val="tx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8AE35283-5CA6-4BEA-90CA-CB52B8656FD6}"/>
              </a:ext>
            </a:extLst>
          </p:cNvPr>
          <p:cNvPicPr>
            <a:picLocks noChangeAspect="1"/>
          </p:cNvPicPr>
          <p:nvPr/>
        </p:nvPicPr>
        <p:blipFill>
          <a:blip r:embed="rId2"/>
          <a:stretch>
            <a:fillRect/>
          </a:stretch>
        </p:blipFill>
        <p:spPr>
          <a:xfrm>
            <a:off x="2987824" y="3872806"/>
            <a:ext cx="3419040" cy="1921066"/>
          </a:xfrm>
          <a:prstGeom prst="rect">
            <a:avLst/>
          </a:prstGeom>
        </p:spPr>
      </p:pic>
      <p:sp>
        <p:nvSpPr>
          <p:cNvPr id="6" name="CuadroTexto 5">
            <a:extLst>
              <a:ext uri="{FF2B5EF4-FFF2-40B4-BE49-F238E27FC236}">
                <a16:creationId xmlns:a16="http://schemas.microsoft.com/office/drawing/2014/main" id="{9B1BBC2A-6BE7-495B-BF56-0036065E3FFC}"/>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8" name="Título 6">
            <a:extLst>
              <a:ext uri="{FF2B5EF4-FFF2-40B4-BE49-F238E27FC236}">
                <a16:creationId xmlns:a16="http://schemas.microsoft.com/office/drawing/2014/main" id="{2A800AD2-9EE5-4C6F-8819-7BE62E31B248}"/>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PREGUNTA DE INVESTIGACION</a:t>
            </a:r>
          </a:p>
        </p:txBody>
      </p:sp>
    </p:spTree>
    <p:extLst>
      <p:ext uri="{BB962C8B-B14F-4D97-AF65-F5344CB8AC3E}">
        <p14:creationId xmlns:p14="http://schemas.microsoft.com/office/powerpoint/2010/main" val="377293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p:txBody>
      </p:sp>
      <p:sp>
        <p:nvSpPr>
          <p:cNvPr id="7" name="Subtítulo 6">
            <a:extLst>
              <a:ext uri="{FF2B5EF4-FFF2-40B4-BE49-F238E27FC236}">
                <a16:creationId xmlns:a16="http://schemas.microsoft.com/office/drawing/2014/main" id="{4EF8D769-BEE3-443B-880D-BA5690A77E29}"/>
              </a:ext>
            </a:extLst>
          </p:cNvPr>
          <p:cNvSpPr>
            <a:spLocks noGrp="1"/>
          </p:cNvSpPr>
          <p:nvPr>
            <p:ph type="subTitle" idx="1"/>
          </p:nvPr>
        </p:nvSpPr>
        <p:spPr>
          <a:xfrm>
            <a:off x="297922" y="1484784"/>
            <a:ext cx="8548156" cy="2492271"/>
          </a:xfrm>
        </p:spPr>
        <p:txBody>
          <a:bodyPr/>
          <a:lstStyle/>
          <a:p>
            <a:pPr algn="just"/>
            <a:r>
              <a:rPr lang="es-CO" sz="2400" dirty="0">
                <a:solidFill>
                  <a:schemeClr val="tx1"/>
                </a:solidFill>
                <a:latin typeface="Arial" panose="020B0604020202020204" pitchFamily="34" charset="0"/>
                <a:cs typeface="Arial" panose="020B0604020202020204" pitchFamily="34" charset="0"/>
              </a:rPr>
              <a:t>El URGENTE requerimiento de trasporte aéreo, terrestre, fluvial y marítimo para víctimas de desastres de pequeña y gran escala, frecuentes y poco frecuentes, súbitos y de evolución lenta, debidos a amenazas naturales o de origen humano, así como a las amenazas y los riesgos ambientales, tecnológicos y biológicos. </a:t>
            </a:r>
          </a:p>
        </p:txBody>
      </p:sp>
      <p:sp>
        <p:nvSpPr>
          <p:cNvPr id="8" name="CuadroTexto 7">
            <a:extLst>
              <a:ext uri="{FF2B5EF4-FFF2-40B4-BE49-F238E27FC236}">
                <a16:creationId xmlns:a16="http://schemas.microsoft.com/office/drawing/2014/main" id="{5E15F7FA-D43E-4C4D-8440-F7C9A7CDFFAE}"/>
              </a:ext>
            </a:extLst>
          </p:cNvPr>
          <p:cNvSpPr txBox="1"/>
          <p:nvPr/>
        </p:nvSpPr>
        <p:spPr>
          <a:xfrm>
            <a:off x="899004" y="152969"/>
            <a:ext cx="1878715" cy="523129"/>
          </a:xfrm>
          <a:prstGeom prst="rect">
            <a:avLst/>
          </a:prstGeom>
          <a:noFill/>
        </p:spPr>
        <p:txBody>
          <a:bodyPr wrap="none" rtlCol="0">
            <a:spAutoFit/>
          </a:bodyPr>
          <a:lstStyle/>
          <a:p>
            <a:r>
              <a:rPr lang="es-CO" sz="2799" dirty="0">
                <a:solidFill>
                  <a:schemeClr val="bg1"/>
                </a:solidFill>
              </a:rPr>
              <a:t>PROBLEMA</a:t>
            </a:r>
          </a:p>
        </p:txBody>
      </p:sp>
      <p:pic>
        <p:nvPicPr>
          <p:cNvPr id="9" name="Imagen 8">
            <a:extLst>
              <a:ext uri="{FF2B5EF4-FFF2-40B4-BE49-F238E27FC236}">
                <a16:creationId xmlns:a16="http://schemas.microsoft.com/office/drawing/2014/main" id="{B56460DB-103F-4F52-B843-69E772C38707}"/>
              </a:ext>
            </a:extLst>
          </p:cNvPr>
          <p:cNvPicPr>
            <a:picLocks noChangeAspect="1"/>
          </p:cNvPicPr>
          <p:nvPr/>
        </p:nvPicPr>
        <p:blipFill>
          <a:blip r:embed="rId2"/>
          <a:stretch>
            <a:fillRect/>
          </a:stretch>
        </p:blipFill>
        <p:spPr>
          <a:xfrm>
            <a:off x="3215320" y="4004239"/>
            <a:ext cx="2713360" cy="2493044"/>
          </a:xfrm>
          <a:prstGeom prst="rect">
            <a:avLst/>
          </a:prstGeom>
        </p:spPr>
      </p:pic>
      <p:sp>
        <p:nvSpPr>
          <p:cNvPr id="10" name="CuadroTexto 9">
            <a:extLst>
              <a:ext uri="{FF2B5EF4-FFF2-40B4-BE49-F238E27FC236}">
                <a16:creationId xmlns:a16="http://schemas.microsoft.com/office/drawing/2014/main" id="{B0404676-2928-466A-9A60-1897AA7F4DD2}"/>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13" name="Título 6">
            <a:extLst>
              <a:ext uri="{FF2B5EF4-FFF2-40B4-BE49-F238E27FC236}">
                <a16:creationId xmlns:a16="http://schemas.microsoft.com/office/drawing/2014/main" id="{442B1505-1E2A-4FEB-AA8E-CCD9374C0425}"/>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PROBLEMA</a:t>
            </a:r>
          </a:p>
        </p:txBody>
      </p:sp>
    </p:spTree>
    <p:extLst>
      <p:ext uri="{BB962C8B-B14F-4D97-AF65-F5344CB8AC3E}">
        <p14:creationId xmlns:p14="http://schemas.microsoft.com/office/powerpoint/2010/main" val="360983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B751D2E-7AFB-4428-A9EB-33A26A5EBE20}"/>
              </a:ext>
            </a:extLst>
          </p:cNvPr>
          <p:cNvSpPr txBox="1"/>
          <p:nvPr/>
        </p:nvSpPr>
        <p:spPr>
          <a:xfrm>
            <a:off x="838055" y="152969"/>
            <a:ext cx="2357672" cy="523001"/>
          </a:xfrm>
          <a:prstGeom prst="rect">
            <a:avLst/>
          </a:prstGeom>
          <a:noFill/>
        </p:spPr>
        <p:txBody>
          <a:bodyPr wrap="none" rtlCol="0">
            <a:spAutoFit/>
          </a:bodyPr>
          <a:lstStyle/>
          <a:p>
            <a:r>
              <a:rPr lang="es-CO" sz="2799" dirty="0">
                <a:solidFill>
                  <a:schemeClr val="bg1"/>
                </a:solidFill>
              </a:rPr>
              <a:t>JUSTIFICACION</a:t>
            </a:r>
          </a:p>
        </p:txBody>
      </p:sp>
      <p:sp>
        <p:nvSpPr>
          <p:cNvPr id="6" name="Rectángulo 5">
            <a:extLst>
              <a:ext uri="{FF2B5EF4-FFF2-40B4-BE49-F238E27FC236}">
                <a16:creationId xmlns:a16="http://schemas.microsoft.com/office/drawing/2014/main" id="{CD16FD32-328F-4338-86D5-5E3AA26D4136}"/>
              </a:ext>
            </a:extLst>
          </p:cNvPr>
          <p:cNvSpPr/>
          <p:nvPr/>
        </p:nvSpPr>
        <p:spPr>
          <a:xfrm>
            <a:off x="683568" y="2172920"/>
            <a:ext cx="7848872" cy="3416320"/>
          </a:xfrm>
          <a:prstGeom prst="rect">
            <a:avLst/>
          </a:prstGeom>
        </p:spPr>
        <p:txBody>
          <a:bodyPr wrap="square">
            <a:spAutoFit/>
          </a:bodyPr>
          <a:lstStyle/>
          <a:p>
            <a:pPr algn="just"/>
            <a:r>
              <a:rPr lang="es-CO" sz="2400" dirty="0">
                <a:latin typeface="Arial" panose="020B0604020202020204" pitchFamily="34" charset="0"/>
                <a:ea typeface="Times New Roman" panose="02020603050405020304" pitchFamily="18" charset="0"/>
                <a:cs typeface="Arial" panose="020B0604020202020204" pitchFamily="34" charset="0"/>
              </a:rPr>
              <a:t>Se evidencia la necesidad de contar con un sistema de información integral, mediado por un software especializado que permita ser alimentado en tiempo real con la información de los pacientes víctimas de desastres de origen natural y causados por el hombre que requieran traslado a un nivel de atención más avanzado del que se tenga disponibilidad en la zona de impacto. </a:t>
            </a:r>
          </a:p>
          <a:p>
            <a:pPr algn="just"/>
            <a:endParaRPr lang="es-CO"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CuadroTexto 6">
            <a:extLst>
              <a:ext uri="{FF2B5EF4-FFF2-40B4-BE49-F238E27FC236}">
                <a16:creationId xmlns:a16="http://schemas.microsoft.com/office/drawing/2014/main" id="{62EEFE86-0B32-40B9-89C0-B93787AEF312}"/>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9" name="Título 6">
            <a:extLst>
              <a:ext uri="{FF2B5EF4-FFF2-40B4-BE49-F238E27FC236}">
                <a16:creationId xmlns:a16="http://schemas.microsoft.com/office/drawing/2014/main" id="{151C8B65-A8B7-48FD-BF8F-64E6165085F2}"/>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JUSTIFICACION</a:t>
            </a:r>
          </a:p>
        </p:txBody>
      </p:sp>
    </p:spTree>
    <p:extLst>
      <p:ext uri="{BB962C8B-B14F-4D97-AF65-F5344CB8AC3E}">
        <p14:creationId xmlns:p14="http://schemas.microsoft.com/office/powerpoint/2010/main" val="138432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585431118"/>
              </p:ext>
            </p:extLst>
          </p:nvPr>
        </p:nvGraphicFramePr>
        <p:xfrm>
          <a:off x="323528" y="1628800"/>
          <a:ext cx="849694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539552" y="1628800"/>
            <a:ext cx="4859022" cy="461665"/>
          </a:xfrm>
          <a:prstGeom prst="rect">
            <a:avLst/>
          </a:prstGeom>
        </p:spPr>
        <p:txBody>
          <a:bodyPr wrap="none">
            <a:spAutoFit/>
          </a:bodyPr>
          <a:lstStyle/>
          <a:p>
            <a:pPr algn="just"/>
            <a:r>
              <a:rPr lang="es-CO" sz="2400" dirty="0">
                <a:latin typeface="Arial" panose="020B0604020202020204" pitchFamily="34" charset="0"/>
                <a:ea typeface="Times New Roman" panose="02020603050405020304" pitchFamily="18" charset="0"/>
                <a:cs typeface="Arial" panose="020B0604020202020204" pitchFamily="34" charset="0"/>
              </a:rPr>
              <a:t>Dicho sistema será manejado por:</a:t>
            </a:r>
          </a:p>
        </p:txBody>
      </p:sp>
    </p:spTree>
    <p:extLst>
      <p:ext uri="{BB962C8B-B14F-4D97-AF65-F5344CB8AC3E}">
        <p14:creationId xmlns:p14="http://schemas.microsoft.com/office/powerpoint/2010/main" val="813123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AA437D2-355D-4A99-897A-A43DC97A28C6}"/>
              </a:ext>
            </a:extLst>
          </p:cNvPr>
          <p:cNvSpPr txBox="1"/>
          <p:nvPr/>
        </p:nvSpPr>
        <p:spPr>
          <a:xfrm>
            <a:off x="838055" y="152969"/>
            <a:ext cx="2357672" cy="523001"/>
          </a:xfrm>
          <a:prstGeom prst="rect">
            <a:avLst/>
          </a:prstGeom>
          <a:noFill/>
        </p:spPr>
        <p:txBody>
          <a:bodyPr wrap="none" rtlCol="0">
            <a:spAutoFit/>
          </a:bodyPr>
          <a:lstStyle/>
          <a:p>
            <a:r>
              <a:rPr lang="es-CO" sz="2799" dirty="0">
                <a:solidFill>
                  <a:schemeClr val="bg1"/>
                </a:solidFill>
              </a:rPr>
              <a:t>JUSTIFICACION</a:t>
            </a:r>
          </a:p>
        </p:txBody>
      </p:sp>
      <p:sp>
        <p:nvSpPr>
          <p:cNvPr id="12" name="CuadroTexto 11">
            <a:extLst>
              <a:ext uri="{FF2B5EF4-FFF2-40B4-BE49-F238E27FC236}">
                <a16:creationId xmlns:a16="http://schemas.microsoft.com/office/drawing/2014/main" id="{933EE1FB-317B-4F0C-99C1-2837BB8EB307}"/>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14" name="Título 6">
            <a:extLst>
              <a:ext uri="{FF2B5EF4-FFF2-40B4-BE49-F238E27FC236}">
                <a16:creationId xmlns:a16="http://schemas.microsoft.com/office/drawing/2014/main" id="{B7571ED8-1C1D-4B20-8B63-0B45CA6F019A}"/>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JUSTIFICACIÓN</a:t>
            </a:r>
          </a:p>
        </p:txBody>
      </p:sp>
      <p:graphicFrame>
        <p:nvGraphicFramePr>
          <p:cNvPr id="4" name="Diagrama 3">
            <a:extLst>
              <a:ext uri="{FF2B5EF4-FFF2-40B4-BE49-F238E27FC236}">
                <a16:creationId xmlns:a16="http://schemas.microsoft.com/office/drawing/2014/main" id="{6A4DF253-A4F9-4B8C-9296-FD8CB553572D}"/>
              </a:ext>
            </a:extLst>
          </p:cNvPr>
          <p:cNvGraphicFramePr/>
          <p:nvPr>
            <p:extLst>
              <p:ext uri="{D42A27DB-BD31-4B8C-83A1-F6EECF244321}">
                <p14:modId xmlns:p14="http://schemas.microsoft.com/office/powerpoint/2010/main" val="2550046332"/>
              </p:ext>
            </p:extLst>
          </p:nvPr>
        </p:nvGraphicFramePr>
        <p:xfrm>
          <a:off x="107504" y="980728"/>
          <a:ext cx="90010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53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4A470D8-7A81-4221-AB6B-3F86672EB6AF}"/>
              </a:ext>
            </a:extLst>
          </p:cNvPr>
          <p:cNvSpPr txBox="1"/>
          <p:nvPr/>
        </p:nvSpPr>
        <p:spPr>
          <a:xfrm>
            <a:off x="822818" y="198681"/>
            <a:ext cx="4663031" cy="461585"/>
          </a:xfrm>
          <a:prstGeom prst="rect">
            <a:avLst/>
          </a:prstGeom>
          <a:noFill/>
        </p:spPr>
        <p:txBody>
          <a:bodyPr wrap="none" rtlCol="0">
            <a:spAutoFit/>
          </a:bodyPr>
          <a:lstStyle/>
          <a:p>
            <a:r>
              <a:rPr lang="es-CO" sz="2400" b="1" dirty="0">
                <a:solidFill>
                  <a:schemeClr val="bg1"/>
                </a:solidFill>
              </a:rPr>
              <a:t>OBJETIVO GENERAL DEL PROYECTO</a:t>
            </a:r>
          </a:p>
        </p:txBody>
      </p:sp>
      <p:sp>
        <p:nvSpPr>
          <p:cNvPr id="6" name="Rectángulo 5">
            <a:extLst>
              <a:ext uri="{FF2B5EF4-FFF2-40B4-BE49-F238E27FC236}">
                <a16:creationId xmlns:a16="http://schemas.microsoft.com/office/drawing/2014/main" id="{899B15A9-0FF3-4800-8679-7766C04F7BCE}"/>
              </a:ext>
            </a:extLst>
          </p:cNvPr>
          <p:cNvSpPr/>
          <p:nvPr/>
        </p:nvSpPr>
        <p:spPr>
          <a:xfrm>
            <a:off x="526481" y="1506838"/>
            <a:ext cx="8091035" cy="2031325"/>
          </a:xfrm>
          <a:prstGeom prst="rect">
            <a:avLst/>
          </a:prstGeom>
        </p:spPr>
        <p:txBody>
          <a:bodyPr wrap="square">
            <a:spAutoFit/>
          </a:bodyPr>
          <a:lstStyle/>
          <a:p>
            <a:pPr lvl="1" algn="just"/>
            <a:r>
              <a:rPr lang="es-ES" dirty="0">
                <a:latin typeface="Arial" panose="020B0604020202020204" pitchFamily="34" charset="0"/>
                <a:cs typeface="Arial" panose="020B0604020202020204" pitchFamily="34" charset="0"/>
              </a:rPr>
              <a:t>Desarrollar y proponer un Sistema de información georreferenciado a través de un software llamado GESTVIC (Gestión de Victimas), que permita la sistematización de la clasificación y gestión del traslado de pacientes víctimas de desastres, que por su condición de salud requieran ser remitidos dentro del territorio nacional, para contar con atención en el nivel de complejidad solicitado, articulando a través del sistema, los actores involucrados en el proceso de remisión, traslado y atención.</a:t>
            </a:r>
            <a:endParaRPr lang="es-CO"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707806FE-5B03-47EB-AD03-E64EF52BCB2B}"/>
              </a:ext>
            </a:extLst>
          </p:cNvPr>
          <p:cNvPicPr>
            <a:picLocks noChangeAspect="1"/>
          </p:cNvPicPr>
          <p:nvPr/>
        </p:nvPicPr>
        <p:blipFill>
          <a:blip r:embed="rId2"/>
          <a:stretch>
            <a:fillRect/>
          </a:stretch>
        </p:blipFill>
        <p:spPr>
          <a:xfrm>
            <a:off x="2921700" y="3814362"/>
            <a:ext cx="3300596" cy="2472261"/>
          </a:xfrm>
          <a:prstGeom prst="rect">
            <a:avLst/>
          </a:prstGeom>
        </p:spPr>
      </p:pic>
      <p:sp>
        <p:nvSpPr>
          <p:cNvPr id="8" name="CuadroTexto 7">
            <a:extLst>
              <a:ext uri="{FF2B5EF4-FFF2-40B4-BE49-F238E27FC236}">
                <a16:creationId xmlns:a16="http://schemas.microsoft.com/office/drawing/2014/main" id="{7EC1224D-5602-4FE8-A548-6FBEB61C81E9}"/>
              </a:ext>
            </a:extLst>
          </p:cNvPr>
          <p:cNvSpPr txBox="1"/>
          <p:nvPr/>
        </p:nvSpPr>
        <p:spPr>
          <a:xfrm>
            <a:off x="6655079" y="6352344"/>
            <a:ext cx="2075401" cy="276951"/>
          </a:xfrm>
          <a:prstGeom prst="rect">
            <a:avLst/>
          </a:prstGeom>
          <a:noFill/>
        </p:spPr>
        <p:txBody>
          <a:bodyPr wrap="none" rtlCol="0">
            <a:spAutoFit/>
          </a:bodyPr>
          <a:lstStyle/>
          <a:p>
            <a:r>
              <a:rPr lang="es-CO" sz="1200" dirty="0">
                <a:solidFill>
                  <a:schemeClr val="bg1"/>
                </a:solidFill>
              </a:rPr>
              <a:t>VERSION 1.2    02 – FEB - 2018</a:t>
            </a:r>
          </a:p>
        </p:txBody>
      </p:sp>
      <p:sp>
        <p:nvSpPr>
          <p:cNvPr id="11" name="Título 6">
            <a:extLst>
              <a:ext uri="{FF2B5EF4-FFF2-40B4-BE49-F238E27FC236}">
                <a16:creationId xmlns:a16="http://schemas.microsoft.com/office/drawing/2014/main" id="{EACCBE8F-8F3C-497C-A617-CCBCBB6A2F96}"/>
              </a:ext>
            </a:extLst>
          </p:cNvPr>
          <p:cNvSpPr txBox="1">
            <a:spLocks/>
          </p:cNvSpPr>
          <p:nvPr/>
        </p:nvSpPr>
        <p:spPr>
          <a:xfrm>
            <a:off x="1897360" y="202630"/>
            <a:ext cx="6851104"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r>
              <a:rPr lang="es-CO" dirty="0"/>
              <a:t>OBJETIVO GENERAL </a:t>
            </a:r>
          </a:p>
        </p:txBody>
      </p:sp>
    </p:spTree>
    <p:extLst>
      <p:ext uri="{BB962C8B-B14F-4D97-AF65-F5344CB8AC3E}">
        <p14:creationId xmlns:p14="http://schemas.microsoft.com/office/powerpoint/2010/main" val="790734364"/>
      </p:ext>
    </p:extLst>
  </p:cSld>
  <p:clrMapOvr>
    <a:masterClrMapping/>
  </p:clrMapOvr>
</p:sld>
</file>

<file path=ppt/theme/theme1.xml><?xml version="1.0" encoding="utf-8"?>
<a:theme xmlns:a="http://schemas.openxmlformats.org/drawingml/2006/main" name="Presentacion_PR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Presentacion_PR18</Template>
  <TotalTime>786</TotalTime>
  <Words>1706</Words>
  <Application>Microsoft Office PowerPoint</Application>
  <PresentationFormat>Presentación en pantalla (4:3)</PresentationFormat>
  <Paragraphs>176</Paragraphs>
  <Slides>31</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Times New Roman</vt:lpstr>
      <vt:lpstr>Presentacion_PR18</vt:lpstr>
      <vt:lpstr>Sistema de Información en Tiempo Real para Clasificación y Traslado de Pacientes Víctimas de Desastres - Software “GESTVIC” para la primera respuesta en salud. </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Giraldo</dc:creator>
  <cp:lastModifiedBy>Dumar Javier Figueredo Sanabria</cp:lastModifiedBy>
  <cp:revision>66</cp:revision>
  <dcterms:created xsi:type="dcterms:W3CDTF">2018-01-17T17:13:09Z</dcterms:created>
  <dcterms:modified xsi:type="dcterms:W3CDTF">2018-06-08T18:14:48Z</dcterms:modified>
</cp:coreProperties>
</file>