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2" r:id="rId2"/>
    <p:sldId id="925" r:id="rId3"/>
    <p:sldId id="943" r:id="rId4"/>
    <p:sldId id="945" r:id="rId5"/>
    <p:sldId id="947" r:id="rId6"/>
    <p:sldId id="948" r:id="rId7"/>
    <p:sldId id="949" r:id="rId8"/>
    <p:sldId id="950" r:id="rId9"/>
    <p:sldId id="938" r:id="rId10"/>
    <p:sldId id="939" r:id="rId11"/>
    <p:sldId id="940" r:id="rId12"/>
    <p:sldId id="941" r:id="rId13"/>
    <p:sldId id="942" r:id="rId14"/>
    <p:sldId id="927" r:id="rId15"/>
    <p:sldId id="928" r:id="rId16"/>
    <p:sldId id="930" r:id="rId17"/>
    <p:sldId id="957" r:id="rId18"/>
    <p:sldId id="931" r:id="rId19"/>
    <p:sldId id="257" r:id="rId20"/>
    <p:sldId id="265" r:id="rId21"/>
    <p:sldId id="266" r:id="rId22"/>
    <p:sldId id="958" r:id="rId23"/>
    <p:sldId id="959" r:id="rId24"/>
    <p:sldId id="260" r:id="rId25"/>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 CONSTANZA BUITRAGO RIOS" initials="MCBR" lastIdx="24" clrIdx="0"/>
  <p:cmAuthor id="2" name="Nancy Velasquez Osorio" initials="NV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C36"/>
    <a:srgbClr val="F08323"/>
    <a:srgbClr val="6DA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92" autoAdjust="0"/>
    <p:restoredTop sz="94660"/>
  </p:normalViewPr>
  <p:slideViewPr>
    <p:cSldViewPr snapToGrid="0">
      <p:cViewPr varScale="1">
        <p:scale>
          <a:sx n="115" d="100"/>
          <a:sy n="115" d="100"/>
        </p:scale>
        <p:origin x="58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554A9-938B-4FFC-A090-21F724CE9BD3}" type="doc">
      <dgm:prSet loTypeId="urn:microsoft.com/office/officeart/2009/3/layout/RandomtoResultProcess" loCatId="process" qsTypeId="urn:microsoft.com/office/officeart/2005/8/quickstyle/simple4" qsCatId="simple" csTypeId="urn:microsoft.com/office/officeart/2005/8/colors/accent1_3" csCatId="accent1" phldr="1"/>
      <dgm:spPr/>
      <dgm:t>
        <a:bodyPr/>
        <a:lstStyle/>
        <a:p>
          <a:endParaRPr lang="es-MX"/>
        </a:p>
      </dgm:t>
    </dgm:pt>
    <dgm:pt modelId="{D2CB4AFB-0A5B-4A32-BAC1-8377A692DDB7}">
      <dgm:prSet phldrT="[Texto]" custT="1"/>
      <dgm:spPr/>
      <dgm:t>
        <a:bodyPr/>
        <a:lstStyle/>
        <a:p>
          <a:r>
            <a:rPr lang="es-MX" sz="1800" dirty="0">
              <a:latin typeface="Futura LT Medium" panose="02000804020000020003"/>
            </a:rPr>
            <a:t>CONOCIMIENTO</a:t>
          </a:r>
        </a:p>
      </dgm:t>
    </dgm:pt>
    <dgm:pt modelId="{E8F8BBE0-4F99-4236-9F72-3963A65B45F6}" type="parTrans" cxnId="{0771DD8C-AFE8-483C-BDE3-A93D1DF2EE72}">
      <dgm:prSet/>
      <dgm:spPr/>
      <dgm:t>
        <a:bodyPr/>
        <a:lstStyle/>
        <a:p>
          <a:endParaRPr lang="es-MX" sz="1800"/>
        </a:p>
      </dgm:t>
    </dgm:pt>
    <dgm:pt modelId="{65E6973A-90A0-4215-96E9-C92929880EAE}" type="sibTrans" cxnId="{0771DD8C-AFE8-483C-BDE3-A93D1DF2EE72}">
      <dgm:prSet/>
      <dgm:spPr/>
      <dgm:t>
        <a:bodyPr/>
        <a:lstStyle/>
        <a:p>
          <a:endParaRPr lang="es-MX" sz="1800"/>
        </a:p>
      </dgm:t>
    </dgm:pt>
    <dgm:pt modelId="{C802BF5B-77A3-4E7E-8174-B612E8356299}">
      <dgm:prSet phldrT="[Texto]" custT="1"/>
      <dgm:spPr/>
      <dgm:t>
        <a:bodyPr/>
        <a:lstStyle/>
        <a:p>
          <a:r>
            <a:rPr lang="es-MX" sz="1800">
              <a:latin typeface="Futura LT Medium" panose="02000804020000020003"/>
            </a:rPr>
            <a:t>REDUCCIÓN</a:t>
          </a:r>
          <a:endParaRPr lang="es-MX" sz="1800" dirty="0">
            <a:latin typeface="Futura LT Medium" panose="02000804020000020003"/>
          </a:endParaRPr>
        </a:p>
      </dgm:t>
    </dgm:pt>
    <dgm:pt modelId="{D77A1F7C-DB99-41BF-9A36-FE4F654FD783}" type="sibTrans" cxnId="{4911D127-E7A5-49B5-B3D9-E8D8E938CA30}">
      <dgm:prSet/>
      <dgm:spPr/>
      <dgm:t>
        <a:bodyPr/>
        <a:lstStyle/>
        <a:p>
          <a:endParaRPr lang="es-MX" sz="1800"/>
        </a:p>
      </dgm:t>
    </dgm:pt>
    <dgm:pt modelId="{75391A27-D573-4D40-9470-76FD7B84A422}" type="parTrans" cxnId="{4911D127-E7A5-49B5-B3D9-E8D8E938CA30}">
      <dgm:prSet/>
      <dgm:spPr/>
      <dgm:t>
        <a:bodyPr/>
        <a:lstStyle/>
        <a:p>
          <a:endParaRPr lang="es-MX" sz="1800"/>
        </a:p>
      </dgm:t>
    </dgm:pt>
    <dgm:pt modelId="{F5C08E66-39BF-4B30-BC6B-24AE650341EA}">
      <dgm:prSet phldrT="[Texto]" custT="1"/>
      <dgm:spPr/>
      <dgm:t>
        <a:bodyPr/>
        <a:lstStyle/>
        <a:p>
          <a:r>
            <a:rPr lang="es-MX" sz="1800">
              <a:latin typeface="Futura LT Medium" panose="02000804020000020003"/>
            </a:rPr>
            <a:t>MANEJO</a:t>
          </a:r>
          <a:endParaRPr lang="es-MX" sz="1800" dirty="0">
            <a:latin typeface="Futura LT Medium" panose="02000804020000020003"/>
          </a:endParaRPr>
        </a:p>
      </dgm:t>
    </dgm:pt>
    <dgm:pt modelId="{79534ABF-4415-4D3F-A6FC-6C191C07DDC0}" type="sibTrans" cxnId="{8B934B90-FE30-4044-9CD0-D777755F5401}">
      <dgm:prSet/>
      <dgm:spPr/>
      <dgm:t>
        <a:bodyPr/>
        <a:lstStyle/>
        <a:p>
          <a:endParaRPr lang="es-MX" sz="1800"/>
        </a:p>
      </dgm:t>
    </dgm:pt>
    <dgm:pt modelId="{4DB5BFF0-715B-48A7-A83C-275D6C7505F0}" type="parTrans" cxnId="{8B934B90-FE30-4044-9CD0-D777755F5401}">
      <dgm:prSet/>
      <dgm:spPr/>
      <dgm:t>
        <a:bodyPr/>
        <a:lstStyle/>
        <a:p>
          <a:endParaRPr lang="es-MX" sz="1800"/>
        </a:p>
      </dgm:t>
    </dgm:pt>
    <dgm:pt modelId="{66202877-E488-4F4E-9A4F-8DD9FE8F49EF}">
      <dgm:prSet phldrT="[Texto]" custT="1"/>
      <dgm:spPr/>
      <dgm:t>
        <a:bodyPr/>
        <a:lstStyle/>
        <a:p>
          <a:r>
            <a:rPr lang="es-MX" sz="1800" b="1" dirty="0">
              <a:solidFill>
                <a:schemeClr val="accent5">
                  <a:lumMod val="50000"/>
                </a:schemeClr>
              </a:solidFill>
              <a:latin typeface="Futura LT Medium" panose="02000804020000020003"/>
              <a:cs typeface="Arial" panose="020B0604020202020204" pitchFamily="34" charset="0"/>
            </a:rPr>
            <a:t>GESTIÓN INTEGRAL DEL RIESGO</a:t>
          </a:r>
        </a:p>
      </dgm:t>
    </dgm:pt>
    <dgm:pt modelId="{DDEBFA8D-ACBE-465F-86F5-0CCC754CEAE5}" type="parTrans" cxnId="{122F66C7-0458-49D2-AAEA-4E61D2161923}">
      <dgm:prSet/>
      <dgm:spPr/>
      <dgm:t>
        <a:bodyPr/>
        <a:lstStyle/>
        <a:p>
          <a:endParaRPr lang="es-MX" sz="1800"/>
        </a:p>
      </dgm:t>
    </dgm:pt>
    <dgm:pt modelId="{73D7D373-CF55-48D3-A0BD-1D44BC4FD319}" type="sibTrans" cxnId="{122F66C7-0458-49D2-AAEA-4E61D2161923}">
      <dgm:prSet/>
      <dgm:spPr/>
      <dgm:t>
        <a:bodyPr/>
        <a:lstStyle/>
        <a:p>
          <a:endParaRPr lang="es-MX" sz="1800"/>
        </a:p>
      </dgm:t>
    </dgm:pt>
    <dgm:pt modelId="{EE4EAC46-B7F8-4A60-949B-BB6D487CC365}" type="pres">
      <dgm:prSet presAssocID="{9A6554A9-938B-4FFC-A090-21F724CE9BD3}" presName="Name0" presStyleCnt="0">
        <dgm:presLayoutVars>
          <dgm:dir/>
          <dgm:animOne val="branch"/>
          <dgm:animLvl val="lvl"/>
        </dgm:presLayoutVars>
      </dgm:prSet>
      <dgm:spPr/>
      <dgm:t>
        <a:bodyPr/>
        <a:lstStyle/>
        <a:p>
          <a:endParaRPr lang="es-ES"/>
        </a:p>
      </dgm:t>
    </dgm:pt>
    <dgm:pt modelId="{AA0818DB-F554-42CA-BE17-7E3DC3A94FCE}" type="pres">
      <dgm:prSet presAssocID="{D2CB4AFB-0A5B-4A32-BAC1-8377A692DDB7}" presName="chaos" presStyleCnt="0"/>
      <dgm:spPr/>
    </dgm:pt>
    <dgm:pt modelId="{E507F94D-A0E5-4288-BF7A-7F45761CC4DE}" type="pres">
      <dgm:prSet presAssocID="{D2CB4AFB-0A5B-4A32-BAC1-8377A692DDB7}" presName="parTx1" presStyleLbl="revTx" presStyleIdx="0" presStyleCnt="3" custScaleX="181912"/>
      <dgm:spPr/>
      <dgm:t>
        <a:bodyPr/>
        <a:lstStyle/>
        <a:p>
          <a:endParaRPr lang="es-ES"/>
        </a:p>
      </dgm:t>
    </dgm:pt>
    <dgm:pt modelId="{A9D22550-9CEE-43FA-B1D9-4FADE0A54C3F}" type="pres">
      <dgm:prSet presAssocID="{D2CB4AFB-0A5B-4A32-BAC1-8377A692DDB7}" presName="c1" presStyleLbl="node1" presStyleIdx="0" presStyleCnt="19"/>
      <dgm:spPr/>
    </dgm:pt>
    <dgm:pt modelId="{281A1D4B-88F7-4748-BF30-57B1208B1758}" type="pres">
      <dgm:prSet presAssocID="{D2CB4AFB-0A5B-4A32-BAC1-8377A692DDB7}" presName="c2" presStyleLbl="node1" presStyleIdx="1" presStyleCnt="19"/>
      <dgm:spPr/>
    </dgm:pt>
    <dgm:pt modelId="{271B6B38-ACD9-481E-BCC2-F9882ACB12B3}" type="pres">
      <dgm:prSet presAssocID="{D2CB4AFB-0A5B-4A32-BAC1-8377A692DDB7}" presName="c3" presStyleLbl="node1" presStyleIdx="2" presStyleCnt="19"/>
      <dgm:spPr/>
    </dgm:pt>
    <dgm:pt modelId="{87581116-B4B5-4C5D-B2EE-303551830A11}" type="pres">
      <dgm:prSet presAssocID="{D2CB4AFB-0A5B-4A32-BAC1-8377A692DDB7}" presName="c4" presStyleLbl="node1" presStyleIdx="3" presStyleCnt="19"/>
      <dgm:spPr/>
    </dgm:pt>
    <dgm:pt modelId="{A36810B2-C8D4-48A7-9691-46C04C7EAD3D}" type="pres">
      <dgm:prSet presAssocID="{D2CB4AFB-0A5B-4A32-BAC1-8377A692DDB7}" presName="c5" presStyleLbl="node1" presStyleIdx="4" presStyleCnt="19"/>
      <dgm:spPr/>
    </dgm:pt>
    <dgm:pt modelId="{B6BC989F-9C8A-4EF8-803D-03F6B8A482BB}" type="pres">
      <dgm:prSet presAssocID="{D2CB4AFB-0A5B-4A32-BAC1-8377A692DDB7}" presName="c6" presStyleLbl="node1" presStyleIdx="5" presStyleCnt="19"/>
      <dgm:spPr/>
    </dgm:pt>
    <dgm:pt modelId="{A2542A5E-6733-49FE-AD1B-92B5BA5FE07E}" type="pres">
      <dgm:prSet presAssocID="{D2CB4AFB-0A5B-4A32-BAC1-8377A692DDB7}" presName="c7" presStyleLbl="node1" presStyleIdx="6" presStyleCnt="19"/>
      <dgm:spPr/>
    </dgm:pt>
    <dgm:pt modelId="{13EDB2D6-C92A-4F5E-9DEB-0C359CE5D181}" type="pres">
      <dgm:prSet presAssocID="{D2CB4AFB-0A5B-4A32-BAC1-8377A692DDB7}" presName="c8" presStyleLbl="node1" presStyleIdx="7" presStyleCnt="19"/>
      <dgm:spPr/>
    </dgm:pt>
    <dgm:pt modelId="{CD0DE19F-52F6-4166-8E75-3D6F89365A5B}" type="pres">
      <dgm:prSet presAssocID="{D2CB4AFB-0A5B-4A32-BAC1-8377A692DDB7}" presName="c9" presStyleLbl="node1" presStyleIdx="8" presStyleCnt="19"/>
      <dgm:spPr/>
    </dgm:pt>
    <dgm:pt modelId="{E7B2C5CF-3EDA-4673-BB81-1D73B2107E8C}" type="pres">
      <dgm:prSet presAssocID="{D2CB4AFB-0A5B-4A32-BAC1-8377A692DDB7}" presName="c10" presStyleLbl="node1" presStyleIdx="9" presStyleCnt="19"/>
      <dgm:spPr/>
    </dgm:pt>
    <dgm:pt modelId="{97EBC4D6-E032-41F1-AF4E-5364D5FADB10}" type="pres">
      <dgm:prSet presAssocID="{D2CB4AFB-0A5B-4A32-BAC1-8377A692DDB7}" presName="c11" presStyleLbl="node1" presStyleIdx="10" presStyleCnt="19"/>
      <dgm:spPr/>
    </dgm:pt>
    <dgm:pt modelId="{E42A214D-26C7-4AAC-B8B2-F6C193A53E5C}" type="pres">
      <dgm:prSet presAssocID="{D2CB4AFB-0A5B-4A32-BAC1-8377A692DDB7}" presName="c12" presStyleLbl="node1" presStyleIdx="11" presStyleCnt="19"/>
      <dgm:spPr/>
    </dgm:pt>
    <dgm:pt modelId="{5ACBEA8D-66DE-4EE4-870E-809E2762E8CB}" type="pres">
      <dgm:prSet presAssocID="{D2CB4AFB-0A5B-4A32-BAC1-8377A692DDB7}" presName="c13" presStyleLbl="node1" presStyleIdx="12" presStyleCnt="19"/>
      <dgm:spPr/>
    </dgm:pt>
    <dgm:pt modelId="{81A717A8-CA75-4628-8A64-C773B39B2F33}" type="pres">
      <dgm:prSet presAssocID="{D2CB4AFB-0A5B-4A32-BAC1-8377A692DDB7}" presName="c14" presStyleLbl="node1" presStyleIdx="13" presStyleCnt="19"/>
      <dgm:spPr/>
    </dgm:pt>
    <dgm:pt modelId="{7810445F-E166-47BE-82A1-7C70A0C9532A}" type="pres">
      <dgm:prSet presAssocID="{D2CB4AFB-0A5B-4A32-BAC1-8377A692DDB7}" presName="c15" presStyleLbl="node1" presStyleIdx="14" presStyleCnt="19"/>
      <dgm:spPr/>
    </dgm:pt>
    <dgm:pt modelId="{5DD19EAD-DC19-43C5-AA9A-20DBB9029B06}" type="pres">
      <dgm:prSet presAssocID="{D2CB4AFB-0A5B-4A32-BAC1-8377A692DDB7}" presName="c16" presStyleLbl="node1" presStyleIdx="15" presStyleCnt="19"/>
      <dgm:spPr/>
    </dgm:pt>
    <dgm:pt modelId="{62C28E98-3058-4614-B251-770060819734}" type="pres">
      <dgm:prSet presAssocID="{D2CB4AFB-0A5B-4A32-BAC1-8377A692DDB7}" presName="c17" presStyleLbl="node1" presStyleIdx="16" presStyleCnt="19"/>
      <dgm:spPr/>
    </dgm:pt>
    <dgm:pt modelId="{98DD4373-B02E-4428-B488-927C673F5B03}" type="pres">
      <dgm:prSet presAssocID="{D2CB4AFB-0A5B-4A32-BAC1-8377A692DDB7}" presName="c18" presStyleLbl="node1" presStyleIdx="17" presStyleCnt="19"/>
      <dgm:spPr/>
    </dgm:pt>
    <dgm:pt modelId="{DD1E004A-4B10-46EC-8EB3-71481F2F0ABE}" type="pres">
      <dgm:prSet presAssocID="{65E6973A-90A0-4215-96E9-C92929880EAE}" presName="chevronComposite1" presStyleCnt="0"/>
      <dgm:spPr/>
    </dgm:pt>
    <dgm:pt modelId="{4200A361-1C99-4AF1-8156-211731FD9168}" type="pres">
      <dgm:prSet presAssocID="{65E6973A-90A0-4215-96E9-C92929880EAE}" presName="chevron1" presStyleLbl="sibTrans2D1" presStyleIdx="0" presStyleCnt="3"/>
      <dgm:spPr/>
    </dgm:pt>
    <dgm:pt modelId="{8A683C3B-8698-4D03-B72F-C296D66984C6}" type="pres">
      <dgm:prSet presAssocID="{65E6973A-90A0-4215-96E9-C92929880EAE}" presName="spChevron1" presStyleCnt="0"/>
      <dgm:spPr/>
    </dgm:pt>
    <dgm:pt modelId="{6160FA22-512D-440E-B2C3-2210C8B971AE}" type="pres">
      <dgm:prSet presAssocID="{C802BF5B-77A3-4E7E-8174-B612E8356299}" presName="middle" presStyleCnt="0"/>
      <dgm:spPr/>
    </dgm:pt>
    <dgm:pt modelId="{0C233E6F-9EF1-4691-8EAA-1F3D0F10644C}" type="pres">
      <dgm:prSet presAssocID="{C802BF5B-77A3-4E7E-8174-B612E8356299}" presName="parTxMid" presStyleLbl="revTx" presStyleIdx="1" presStyleCnt="3" custScaleX="148186"/>
      <dgm:spPr/>
      <dgm:t>
        <a:bodyPr/>
        <a:lstStyle/>
        <a:p>
          <a:endParaRPr lang="es-ES"/>
        </a:p>
      </dgm:t>
    </dgm:pt>
    <dgm:pt modelId="{8FA94827-897D-435E-82C1-1FB621C4A5BE}" type="pres">
      <dgm:prSet presAssocID="{C802BF5B-77A3-4E7E-8174-B612E8356299}" presName="spMid" presStyleCnt="0"/>
      <dgm:spPr/>
    </dgm:pt>
    <dgm:pt modelId="{FB96BC4D-4FC2-4041-847C-FB0062926C44}" type="pres">
      <dgm:prSet presAssocID="{D77A1F7C-DB99-41BF-9A36-FE4F654FD783}" presName="chevronComposite1" presStyleCnt="0"/>
      <dgm:spPr/>
    </dgm:pt>
    <dgm:pt modelId="{185AB905-D22E-4097-9DB6-5897F3096FE8}" type="pres">
      <dgm:prSet presAssocID="{D77A1F7C-DB99-41BF-9A36-FE4F654FD783}" presName="chevron1" presStyleLbl="sibTrans2D1" presStyleIdx="1" presStyleCnt="3"/>
      <dgm:spPr/>
    </dgm:pt>
    <dgm:pt modelId="{6A204AC4-543C-4547-B18F-C1D81D1927F4}" type="pres">
      <dgm:prSet presAssocID="{D77A1F7C-DB99-41BF-9A36-FE4F654FD783}" presName="spChevron1" presStyleCnt="0"/>
      <dgm:spPr/>
    </dgm:pt>
    <dgm:pt modelId="{8C4D4C8B-6C89-4A49-AA94-EE7813B64A24}" type="pres">
      <dgm:prSet presAssocID="{F5C08E66-39BF-4B30-BC6B-24AE650341EA}" presName="middle" presStyleCnt="0"/>
      <dgm:spPr/>
    </dgm:pt>
    <dgm:pt modelId="{695D8185-949E-4B99-8CC7-DF5A4AEE8D94}" type="pres">
      <dgm:prSet presAssocID="{F5C08E66-39BF-4B30-BC6B-24AE650341EA}" presName="parTxMid" presStyleLbl="revTx" presStyleIdx="2" presStyleCnt="3"/>
      <dgm:spPr/>
      <dgm:t>
        <a:bodyPr/>
        <a:lstStyle/>
        <a:p>
          <a:endParaRPr lang="es-ES"/>
        </a:p>
      </dgm:t>
    </dgm:pt>
    <dgm:pt modelId="{767A2AF4-A019-463A-954D-4E0349A579E4}" type="pres">
      <dgm:prSet presAssocID="{F5C08E66-39BF-4B30-BC6B-24AE650341EA}" presName="spMid" presStyleCnt="0"/>
      <dgm:spPr/>
    </dgm:pt>
    <dgm:pt modelId="{A500549A-738B-457E-BB29-A533798CA2AD}" type="pres">
      <dgm:prSet presAssocID="{79534ABF-4415-4D3F-A6FC-6C191C07DDC0}" presName="chevronComposite1" presStyleCnt="0"/>
      <dgm:spPr/>
    </dgm:pt>
    <dgm:pt modelId="{E2390BCC-9AD0-41E6-A739-D393D7BEF966}" type="pres">
      <dgm:prSet presAssocID="{79534ABF-4415-4D3F-A6FC-6C191C07DDC0}" presName="chevron1" presStyleLbl="sibTrans2D1" presStyleIdx="2" presStyleCnt="3"/>
      <dgm:spPr/>
    </dgm:pt>
    <dgm:pt modelId="{CA2739F1-D0C1-4ECF-9EB6-A8746191A1AF}" type="pres">
      <dgm:prSet presAssocID="{79534ABF-4415-4D3F-A6FC-6C191C07DDC0}" presName="spChevron1" presStyleCnt="0"/>
      <dgm:spPr/>
    </dgm:pt>
    <dgm:pt modelId="{90BD79E2-D82C-43FA-AE8C-538BE736B67C}" type="pres">
      <dgm:prSet presAssocID="{66202877-E488-4F4E-9A4F-8DD9FE8F49EF}" presName="last" presStyleCnt="0"/>
      <dgm:spPr/>
    </dgm:pt>
    <dgm:pt modelId="{75D9511B-53C4-40F7-AE50-40EDE4E57C71}" type="pres">
      <dgm:prSet presAssocID="{66202877-E488-4F4E-9A4F-8DD9FE8F49EF}" presName="circleTx" presStyleLbl="node1" presStyleIdx="18" presStyleCnt="19" custScaleX="149326" custScaleY="129656"/>
      <dgm:spPr/>
      <dgm:t>
        <a:bodyPr/>
        <a:lstStyle/>
        <a:p>
          <a:endParaRPr lang="es-ES"/>
        </a:p>
      </dgm:t>
    </dgm:pt>
    <dgm:pt modelId="{85714A19-3A49-487C-971C-30556FC9FB62}" type="pres">
      <dgm:prSet presAssocID="{66202877-E488-4F4E-9A4F-8DD9FE8F49EF}" presName="spN" presStyleCnt="0"/>
      <dgm:spPr/>
    </dgm:pt>
  </dgm:ptLst>
  <dgm:cxnLst>
    <dgm:cxn modelId="{8B934B90-FE30-4044-9CD0-D777755F5401}" srcId="{9A6554A9-938B-4FFC-A090-21F724CE9BD3}" destId="{F5C08E66-39BF-4B30-BC6B-24AE650341EA}" srcOrd="2" destOrd="0" parTransId="{4DB5BFF0-715B-48A7-A83C-275D6C7505F0}" sibTransId="{79534ABF-4415-4D3F-A6FC-6C191C07DDC0}"/>
    <dgm:cxn modelId="{A79AF4F9-FCFE-4CB5-A504-D00A9675D83A}" type="presOf" srcId="{F5C08E66-39BF-4B30-BC6B-24AE650341EA}" destId="{695D8185-949E-4B99-8CC7-DF5A4AEE8D94}" srcOrd="0" destOrd="0" presId="urn:microsoft.com/office/officeart/2009/3/layout/RandomtoResultProcess"/>
    <dgm:cxn modelId="{122F66C7-0458-49D2-AAEA-4E61D2161923}" srcId="{9A6554A9-938B-4FFC-A090-21F724CE9BD3}" destId="{66202877-E488-4F4E-9A4F-8DD9FE8F49EF}" srcOrd="3" destOrd="0" parTransId="{DDEBFA8D-ACBE-465F-86F5-0CCC754CEAE5}" sibTransId="{73D7D373-CF55-48D3-A0BD-1D44BC4FD319}"/>
    <dgm:cxn modelId="{591E3702-AC07-426D-BD75-FF22EF7B6FA1}" type="presOf" srcId="{D2CB4AFB-0A5B-4A32-BAC1-8377A692DDB7}" destId="{E507F94D-A0E5-4288-BF7A-7F45761CC4DE}" srcOrd="0" destOrd="0" presId="urn:microsoft.com/office/officeart/2009/3/layout/RandomtoResultProcess"/>
    <dgm:cxn modelId="{9CC22867-8ABE-46EA-8792-A54E2DD990B8}" type="presOf" srcId="{C802BF5B-77A3-4E7E-8174-B612E8356299}" destId="{0C233E6F-9EF1-4691-8EAA-1F3D0F10644C}" srcOrd="0" destOrd="0" presId="urn:microsoft.com/office/officeart/2009/3/layout/RandomtoResultProcess"/>
    <dgm:cxn modelId="{0771DD8C-AFE8-483C-BDE3-A93D1DF2EE72}" srcId="{9A6554A9-938B-4FFC-A090-21F724CE9BD3}" destId="{D2CB4AFB-0A5B-4A32-BAC1-8377A692DDB7}" srcOrd="0" destOrd="0" parTransId="{E8F8BBE0-4F99-4236-9F72-3963A65B45F6}" sibTransId="{65E6973A-90A0-4215-96E9-C92929880EAE}"/>
    <dgm:cxn modelId="{4911D127-E7A5-49B5-B3D9-E8D8E938CA30}" srcId="{9A6554A9-938B-4FFC-A090-21F724CE9BD3}" destId="{C802BF5B-77A3-4E7E-8174-B612E8356299}" srcOrd="1" destOrd="0" parTransId="{75391A27-D573-4D40-9470-76FD7B84A422}" sibTransId="{D77A1F7C-DB99-41BF-9A36-FE4F654FD783}"/>
    <dgm:cxn modelId="{CBF47271-D79E-40F0-B679-134A4C2A6E07}" type="presOf" srcId="{9A6554A9-938B-4FFC-A090-21F724CE9BD3}" destId="{EE4EAC46-B7F8-4A60-949B-BB6D487CC365}" srcOrd="0" destOrd="0" presId="urn:microsoft.com/office/officeart/2009/3/layout/RandomtoResultProcess"/>
    <dgm:cxn modelId="{ECB30EDB-8EF7-4B19-9E1C-776EA23EB7A3}" type="presOf" srcId="{66202877-E488-4F4E-9A4F-8DD9FE8F49EF}" destId="{75D9511B-53C4-40F7-AE50-40EDE4E57C71}" srcOrd="0" destOrd="0" presId="urn:microsoft.com/office/officeart/2009/3/layout/RandomtoResultProcess"/>
    <dgm:cxn modelId="{BF1CF7E5-B98D-42BC-813F-C70501698BC4}" type="presParOf" srcId="{EE4EAC46-B7F8-4A60-949B-BB6D487CC365}" destId="{AA0818DB-F554-42CA-BE17-7E3DC3A94FCE}" srcOrd="0" destOrd="0" presId="urn:microsoft.com/office/officeart/2009/3/layout/RandomtoResultProcess"/>
    <dgm:cxn modelId="{758F5E7D-4B9E-4752-A995-20399F34CE8A}" type="presParOf" srcId="{AA0818DB-F554-42CA-BE17-7E3DC3A94FCE}" destId="{E507F94D-A0E5-4288-BF7A-7F45761CC4DE}" srcOrd="0" destOrd="0" presId="urn:microsoft.com/office/officeart/2009/3/layout/RandomtoResultProcess"/>
    <dgm:cxn modelId="{5DA1652E-1D82-446A-AAD4-39167B7F6F2C}" type="presParOf" srcId="{AA0818DB-F554-42CA-BE17-7E3DC3A94FCE}" destId="{A9D22550-9CEE-43FA-B1D9-4FADE0A54C3F}" srcOrd="1" destOrd="0" presId="urn:microsoft.com/office/officeart/2009/3/layout/RandomtoResultProcess"/>
    <dgm:cxn modelId="{A9FAA16A-12EF-4314-8663-9806431C962D}" type="presParOf" srcId="{AA0818DB-F554-42CA-BE17-7E3DC3A94FCE}" destId="{281A1D4B-88F7-4748-BF30-57B1208B1758}" srcOrd="2" destOrd="0" presId="urn:microsoft.com/office/officeart/2009/3/layout/RandomtoResultProcess"/>
    <dgm:cxn modelId="{C9D9D100-CCF3-447C-8FB0-28B3BB2C8A7E}" type="presParOf" srcId="{AA0818DB-F554-42CA-BE17-7E3DC3A94FCE}" destId="{271B6B38-ACD9-481E-BCC2-F9882ACB12B3}" srcOrd="3" destOrd="0" presId="urn:microsoft.com/office/officeart/2009/3/layout/RandomtoResultProcess"/>
    <dgm:cxn modelId="{63E0B207-6440-42AA-BE51-C427B70EA8B8}" type="presParOf" srcId="{AA0818DB-F554-42CA-BE17-7E3DC3A94FCE}" destId="{87581116-B4B5-4C5D-B2EE-303551830A11}" srcOrd="4" destOrd="0" presId="urn:microsoft.com/office/officeart/2009/3/layout/RandomtoResultProcess"/>
    <dgm:cxn modelId="{57DFBE38-48F3-4797-9B46-5F00BAD10FCE}" type="presParOf" srcId="{AA0818DB-F554-42CA-BE17-7E3DC3A94FCE}" destId="{A36810B2-C8D4-48A7-9691-46C04C7EAD3D}" srcOrd="5" destOrd="0" presId="urn:microsoft.com/office/officeart/2009/3/layout/RandomtoResultProcess"/>
    <dgm:cxn modelId="{F77480AD-A58A-40A2-B5D8-B45B354396A3}" type="presParOf" srcId="{AA0818DB-F554-42CA-BE17-7E3DC3A94FCE}" destId="{B6BC989F-9C8A-4EF8-803D-03F6B8A482BB}" srcOrd="6" destOrd="0" presId="urn:microsoft.com/office/officeart/2009/3/layout/RandomtoResultProcess"/>
    <dgm:cxn modelId="{0353B2FA-CADC-4CDE-BEC3-305C72E1838A}" type="presParOf" srcId="{AA0818DB-F554-42CA-BE17-7E3DC3A94FCE}" destId="{A2542A5E-6733-49FE-AD1B-92B5BA5FE07E}" srcOrd="7" destOrd="0" presId="urn:microsoft.com/office/officeart/2009/3/layout/RandomtoResultProcess"/>
    <dgm:cxn modelId="{5B0D33A5-7750-429D-9C78-DF6F5023F4B1}" type="presParOf" srcId="{AA0818DB-F554-42CA-BE17-7E3DC3A94FCE}" destId="{13EDB2D6-C92A-4F5E-9DEB-0C359CE5D181}" srcOrd="8" destOrd="0" presId="urn:microsoft.com/office/officeart/2009/3/layout/RandomtoResultProcess"/>
    <dgm:cxn modelId="{B9587468-9C2A-4421-942B-47FE47AFBD2A}" type="presParOf" srcId="{AA0818DB-F554-42CA-BE17-7E3DC3A94FCE}" destId="{CD0DE19F-52F6-4166-8E75-3D6F89365A5B}" srcOrd="9" destOrd="0" presId="urn:microsoft.com/office/officeart/2009/3/layout/RandomtoResultProcess"/>
    <dgm:cxn modelId="{0CA4A742-0997-4698-ADF4-E933D8F8F213}" type="presParOf" srcId="{AA0818DB-F554-42CA-BE17-7E3DC3A94FCE}" destId="{E7B2C5CF-3EDA-4673-BB81-1D73B2107E8C}" srcOrd="10" destOrd="0" presId="urn:microsoft.com/office/officeart/2009/3/layout/RandomtoResultProcess"/>
    <dgm:cxn modelId="{812DC570-B8DB-4A5B-9DD0-84428E615E1A}" type="presParOf" srcId="{AA0818DB-F554-42CA-BE17-7E3DC3A94FCE}" destId="{97EBC4D6-E032-41F1-AF4E-5364D5FADB10}" srcOrd="11" destOrd="0" presId="urn:microsoft.com/office/officeart/2009/3/layout/RandomtoResultProcess"/>
    <dgm:cxn modelId="{597DCA19-351A-401F-9396-F1619D3DB876}" type="presParOf" srcId="{AA0818DB-F554-42CA-BE17-7E3DC3A94FCE}" destId="{E42A214D-26C7-4AAC-B8B2-F6C193A53E5C}" srcOrd="12" destOrd="0" presId="urn:microsoft.com/office/officeart/2009/3/layout/RandomtoResultProcess"/>
    <dgm:cxn modelId="{D245F335-CAFC-48B3-B171-57E21BBEF59D}" type="presParOf" srcId="{AA0818DB-F554-42CA-BE17-7E3DC3A94FCE}" destId="{5ACBEA8D-66DE-4EE4-870E-809E2762E8CB}" srcOrd="13" destOrd="0" presId="urn:microsoft.com/office/officeart/2009/3/layout/RandomtoResultProcess"/>
    <dgm:cxn modelId="{AD490C57-999F-4900-B2E8-EB6BA1759A31}" type="presParOf" srcId="{AA0818DB-F554-42CA-BE17-7E3DC3A94FCE}" destId="{81A717A8-CA75-4628-8A64-C773B39B2F33}" srcOrd="14" destOrd="0" presId="urn:microsoft.com/office/officeart/2009/3/layout/RandomtoResultProcess"/>
    <dgm:cxn modelId="{B3290B2B-8AD2-46C9-A507-1231987F4778}" type="presParOf" srcId="{AA0818DB-F554-42CA-BE17-7E3DC3A94FCE}" destId="{7810445F-E166-47BE-82A1-7C70A0C9532A}" srcOrd="15" destOrd="0" presId="urn:microsoft.com/office/officeart/2009/3/layout/RandomtoResultProcess"/>
    <dgm:cxn modelId="{00583F93-044C-42B4-A8CD-84430EBBA182}" type="presParOf" srcId="{AA0818DB-F554-42CA-BE17-7E3DC3A94FCE}" destId="{5DD19EAD-DC19-43C5-AA9A-20DBB9029B06}" srcOrd="16" destOrd="0" presId="urn:microsoft.com/office/officeart/2009/3/layout/RandomtoResultProcess"/>
    <dgm:cxn modelId="{E8D07DC2-5EC7-494F-B07D-AE2982BC102C}" type="presParOf" srcId="{AA0818DB-F554-42CA-BE17-7E3DC3A94FCE}" destId="{62C28E98-3058-4614-B251-770060819734}" srcOrd="17" destOrd="0" presId="urn:microsoft.com/office/officeart/2009/3/layout/RandomtoResultProcess"/>
    <dgm:cxn modelId="{F42658A8-20F0-4612-AB48-1EA0FC5CF4BC}" type="presParOf" srcId="{AA0818DB-F554-42CA-BE17-7E3DC3A94FCE}" destId="{98DD4373-B02E-4428-B488-927C673F5B03}" srcOrd="18" destOrd="0" presId="urn:microsoft.com/office/officeart/2009/3/layout/RandomtoResultProcess"/>
    <dgm:cxn modelId="{10396E13-26E7-4E7A-BB53-797384E48FDC}" type="presParOf" srcId="{EE4EAC46-B7F8-4A60-949B-BB6D487CC365}" destId="{DD1E004A-4B10-46EC-8EB3-71481F2F0ABE}" srcOrd="1" destOrd="0" presId="urn:microsoft.com/office/officeart/2009/3/layout/RandomtoResultProcess"/>
    <dgm:cxn modelId="{4D73602F-8AB6-4F70-9424-F8208FAF7EDA}" type="presParOf" srcId="{DD1E004A-4B10-46EC-8EB3-71481F2F0ABE}" destId="{4200A361-1C99-4AF1-8156-211731FD9168}" srcOrd="0" destOrd="0" presId="urn:microsoft.com/office/officeart/2009/3/layout/RandomtoResultProcess"/>
    <dgm:cxn modelId="{650C6D06-4EE2-454B-8D05-BB3BEAB9486E}" type="presParOf" srcId="{DD1E004A-4B10-46EC-8EB3-71481F2F0ABE}" destId="{8A683C3B-8698-4D03-B72F-C296D66984C6}" srcOrd="1" destOrd="0" presId="urn:microsoft.com/office/officeart/2009/3/layout/RandomtoResultProcess"/>
    <dgm:cxn modelId="{21280124-E7EA-43E9-9536-773E21866876}" type="presParOf" srcId="{EE4EAC46-B7F8-4A60-949B-BB6D487CC365}" destId="{6160FA22-512D-440E-B2C3-2210C8B971AE}" srcOrd="2" destOrd="0" presId="urn:microsoft.com/office/officeart/2009/3/layout/RandomtoResultProcess"/>
    <dgm:cxn modelId="{7624AC15-1711-4707-BBA7-B6DC843B805B}" type="presParOf" srcId="{6160FA22-512D-440E-B2C3-2210C8B971AE}" destId="{0C233E6F-9EF1-4691-8EAA-1F3D0F10644C}" srcOrd="0" destOrd="0" presId="urn:microsoft.com/office/officeart/2009/3/layout/RandomtoResultProcess"/>
    <dgm:cxn modelId="{55CD0DE1-1F6F-4B15-938F-95B5AD796286}" type="presParOf" srcId="{6160FA22-512D-440E-B2C3-2210C8B971AE}" destId="{8FA94827-897D-435E-82C1-1FB621C4A5BE}" srcOrd="1" destOrd="0" presId="urn:microsoft.com/office/officeart/2009/3/layout/RandomtoResultProcess"/>
    <dgm:cxn modelId="{825DE153-4E1E-4D2C-95D4-6C73327F544B}" type="presParOf" srcId="{EE4EAC46-B7F8-4A60-949B-BB6D487CC365}" destId="{FB96BC4D-4FC2-4041-847C-FB0062926C44}" srcOrd="3" destOrd="0" presId="urn:microsoft.com/office/officeart/2009/3/layout/RandomtoResultProcess"/>
    <dgm:cxn modelId="{B5D0F2AC-EF14-4564-9F99-3FDDC516C25D}" type="presParOf" srcId="{FB96BC4D-4FC2-4041-847C-FB0062926C44}" destId="{185AB905-D22E-4097-9DB6-5897F3096FE8}" srcOrd="0" destOrd="0" presId="urn:microsoft.com/office/officeart/2009/3/layout/RandomtoResultProcess"/>
    <dgm:cxn modelId="{54A8D960-57D2-4DF8-9480-8345AD4A1671}" type="presParOf" srcId="{FB96BC4D-4FC2-4041-847C-FB0062926C44}" destId="{6A204AC4-543C-4547-B18F-C1D81D1927F4}" srcOrd="1" destOrd="0" presId="urn:microsoft.com/office/officeart/2009/3/layout/RandomtoResultProcess"/>
    <dgm:cxn modelId="{B3007D51-4692-4271-9985-C758FEF0D57A}" type="presParOf" srcId="{EE4EAC46-B7F8-4A60-949B-BB6D487CC365}" destId="{8C4D4C8B-6C89-4A49-AA94-EE7813B64A24}" srcOrd="4" destOrd="0" presId="urn:microsoft.com/office/officeart/2009/3/layout/RandomtoResultProcess"/>
    <dgm:cxn modelId="{B90F111B-D375-4A34-B5CF-31D7DC8AA5B3}" type="presParOf" srcId="{8C4D4C8B-6C89-4A49-AA94-EE7813B64A24}" destId="{695D8185-949E-4B99-8CC7-DF5A4AEE8D94}" srcOrd="0" destOrd="0" presId="urn:microsoft.com/office/officeart/2009/3/layout/RandomtoResultProcess"/>
    <dgm:cxn modelId="{CB458797-66BC-47A3-80EA-260BAE503036}" type="presParOf" srcId="{8C4D4C8B-6C89-4A49-AA94-EE7813B64A24}" destId="{767A2AF4-A019-463A-954D-4E0349A579E4}" srcOrd="1" destOrd="0" presId="urn:microsoft.com/office/officeart/2009/3/layout/RandomtoResultProcess"/>
    <dgm:cxn modelId="{0FA04D26-0A6F-4A0C-99AE-D5B79646DD59}" type="presParOf" srcId="{EE4EAC46-B7F8-4A60-949B-BB6D487CC365}" destId="{A500549A-738B-457E-BB29-A533798CA2AD}" srcOrd="5" destOrd="0" presId="urn:microsoft.com/office/officeart/2009/3/layout/RandomtoResultProcess"/>
    <dgm:cxn modelId="{3ECA0766-41AD-4A20-89BB-3F346AB070DF}" type="presParOf" srcId="{A500549A-738B-457E-BB29-A533798CA2AD}" destId="{E2390BCC-9AD0-41E6-A739-D393D7BEF966}" srcOrd="0" destOrd="0" presId="urn:microsoft.com/office/officeart/2009/3/layout/RandomtoResultProcess"/>
    <dgm:cxn modelId="{9854EE88-9403-423C-AD47-43F2BB0614AA}" type="presParOf" srcId="{A500549A-738B-457E-BB29-A533798CA2AD}" destId="{CA2739F1-D0C1-4ECF-9EB6-A8746191A1AF}" srcOrd="1" destOrd="0" presId="urn:microsoft.com/office/officeart/2009/3/layout/RandomtoResultProcess"/>
    <dgm:cxn modelId="{7B71A901-03F0-4733-9451-774C97E772C2}" type="presParOf" srcId="{EE4EAC46-B7F8-4A60-949B-BB6D487CC365}" destId="{90BD79E2-D82C-43FA-AE8C-538BE736B67C}" srcOrd="6" destOrd="0" presId="urn:microsoft.com/office/officeart/2009/3/layout/RandomtoResultProcess"/>
    <dgm:cxn modelId="{1FFCCD96-6D1A-4A59-AA02-78F1DF718122}" type="presParOf" srcId="{90BD79E2-D82C-43FA-AE8C-538BE736B67C}" destId="{75D9511B-53C4-40F7-AE50-40EDE4E57C71}" srcOrd="0" destOrd="0" presId="urn:microsoft.com/office/officeart/2009/3/layout/RandomtoResultProcess"/>
    <dgm:cxn modelId="{7C4D2E14-DAE7-485E-8137-3E0FB15858C8}" type="presParOf" srcId="{90BD79E2-D82C-43FA-AE8C-538BE736B67C}" destId="{85714A19-3A49-487C-971C-30556FC9FB62}"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7F0093-9F4A-40DD-A732-DFBABC3DD763}" type="doc">
      <dgm:prSet loTypeId="urn:microsoft.com/office/officeart/2005/8/layout/hList6" loCatId="list" qsTypeId="urn:microsoft.com/office/officeart/2005/8/quickstyle/3d3" qsCatId="3D" csTypeId="urn:microsoft.com/office/officeart/2005/8/colors/accent1_4" csCatId="accent1" phldr="1"/>
      <dgm:spPr/>
      <dgm:t>
        <a:bodyPr/>
        <a:lstStyle/>
        <a:p>
          <a:endParaRPr lang="es-MX"/>
        </a:p>
      </dgm:t>
    </dgm:pt>
    <dgm:pt modelId="{C2513C97-9048-4158-96EE-9CDF9CF4F299}">
      <dgm:prSet phldrT="[Texto]" custT="1"/>
      <dgm:spPr/>
      <dgm:t>
        <a:bodyPr/>
        <a:lstStyle/>
        <a:p>
          <a:r>
            <a:rPr lang="es-MX" sz="2800" dirty="0">
              <a:solidFill>
                <a:schemeClr val="bg1"/>
              </a:solidFill>
              <a:latin typeface="Futura LT Medium" panose="02000804020000020003"/>
            </a:rPr>
            <a:t>Conocimiento</a:t>
          </a:r>
        </a:p>
      </dgm:t>
    </dgm:pt>
    <dgm:pt modelId="{F14B0AFC-6A44-402E-8411-FC9CE085791B}" type="parTrans" cxnId="{295AFC29-CB19-4331-8EEA-078FF0CA0283}">
      <dgm:prSet/>
      <dgm:spPr/>
      <dgm:t>
        <a:bodyPr/>
        <a:lstStyle/>
        <a:p>
          <a:endParaRPr lang="es-MX">
            <a:solidFill>
              <a:schemeClr val="bg1"/>
            </a:solidFill>
            <a:latin typeface="Futura LT Medium" panose="02000804020000020003"/>
          </a:endParaRPr>
        </a:p>
      </dgm:t>
    </dgm:pt>
    <dgm:pt modelId="{1FC70D30-CDBF-43FE-A4F6-74061314689B}" type="sibTrans" cxnId="{295AFC29-CB19-4331-8EEA-078FF0CA0283}">
      <dgm:prSet/>
      <dgm:spPr/>
      <dgm:t>
        <a:bodyPr/>
        <a:lstStyle/>
        <a:p>
          <a:endParaRPr lang="es-MX">
            <a:solidFill>
              <a:schemeClr val="bg1"/>
            </a:solidFill>
            <a:latin typeface="Futura LT Medium" panose="02000804020000020003"/>
          </a:endParaRPr>
        </a:p>
      </dgm:t>
    </dgm:pt>
    <dgm:pt modelId="{E23ABE6D-8DBD-4E4B-8DB3-17AB9F345B61}">
      <dgm:prSet phldrT="[Texto]" custT="1"/>
      <dgm:spPr/>
      <dgm:t>
        <a:bodyPr/>
        <a:lstStyle/>
        <a:p>
          <a:pPr marL="0" lvl="0" algn="l" defTabSz="1600200">
            <a:lnSpc>
              <a:spcPct val="90000"/>
            </a:lnSpc>
            <a:spcBef>
              <a:spcPct val="0"/>
            </a:spcBef>
            <a:spcAft>
              <a:spcPct val="35000"/>
            </a:spcAft>
            <a:buNone/>
          </a:pPr>
          <a:r>
            <a:rPr lang="es-MX" sz="2800" kern="1200" dirty="0">
              <a:solidFill>
                <a:schemeClr val="bg1"/>
              </a:solidFill>
              <a:latin typeface="Futura LT Medium" panose="02000804020000020003"/>
            </a:rPr>
            <a:t>Reducción</a:t>
          </a:r>
        </a:p>
      </dgm:t>
    </dgm:pt>
    <dgm:pt modelId="{DD547479-3100-4017-B78A-E4E7CFEEC1A9}" type="parTrans" cxnId="{196840E3-5E2E-4FBF-8BA8-B4238E96642E}">
      <dgm:prSet/>
      <dgm:spPr/>
      <dgm:t>
        <a:bodyPr/>
        <a:lstStyle/>
        <a:p>
          <a:endParaRPr lang="es-MX">
            <a:solidFill>
              <a:schemeClr val="bg1"/>
            </a:solidFill>
            <a:latin typeface="Futura LT Medium" panose="02000804020000020003"/>
          </a:endParaRPr>
        </a:p>
      </dgm:t>
    </dgm:pt>
    <dgm:pt modelId="{8A613FD6-25AD-493D-98D2-F92E645F74FE}" type="sibTrans" cxnId="{196840E3-5E2E-4FBF-8BA8-B4238E96642E}">
      <dgm:prSet/>
      <dgm:spPr/>
      <dgm:t>
        <a:bodyPr/>
        <a:lstStyle/>
        <a:p>
          <a:endParaRPr lang="es-MX">
            <a:solidFill>
              <a:schemeClr val="bg1"/>
            </a:solidFill>
            <a:latin typeface="Futura LT Medium" panose="02000804020000020003"/>
          </a:endParaRPr>
        </a:p>
      </dgm:t>
    </dgm:pt>
    <dgm:pt modelId="{C616A666-39F8-4F29-B9E9-E54B2351E300}">
      <dgm:prSet phldrT="[Texto]" custT="1"/>
      <dgm:spPr/>
      <dgm:t>
        <a:bodyPr/>
        <a:lstStyle/>
        <a:p>
          <a:pPr marL="114300" lvl="1" indent="-114300" algn="l" defTabSz="622300">
            <a:lnSpc>
              <a:spcPct val="90000"/>
            </a:lnSpc>
            <a:spcBef>
              <a:spcPct val="0"/>
            </a:spcBef>
            <a:spcAft>
              <a:spcPct val="15000"/>
            </a:spcAft>
            <a:buFont typeface="+mj-lt"/>
            <a:buNone/>
          </a:pPr>
          <a:r>
            <a:rPr lang="es-MX" sz="1400" kern="1200" dirty="0">
              <a:solidFill>
                <a:schemeClr val="bg1"/>
              </a:solidFill>
              <a:latin typeface="Futura LT Medium" panose="02000804020000020003"/>
              <a:ea typeface="+mn-ea"/>
              <a:cs typeface="Arial" panose="020B0604020202020204" pitchFamily="34" charset="0"/>
            </a:rPr>
            <a:t> 1. L</a:t>
          </a:r>
          <a:r>
            <a:rPr lang="es-CO" sz="1600" kern="1200" dirty="0">
              <a:solidFill>
                <a:schemeClr val="bg1"/>
              </a:solidFill>
              <a:latin typeface="Futura LT Medium" panose="02000804020000020003"/>
              <a:ea typeface="+mn-ea"/>
              <a:cs typeface="Arial" panose="020B0604020202020204" pitchFamily="34" charset="0"/>
            </a:rPr>
            <a:t>ineamientos de GRD para incorporar en la planificación, ejecución y operación</a:t>
          </a:r>
          <a:endParaRPr lang="es-MX" sz="1600" kern="1200" dirty="0">
            <a:solidFill>
              <a:schemeClr val="bg1"/>
            </a:solidFill>
            <a:latin typeface="Futura LT Medium" panose="02000804020000020003"/>
            <a:ea typeface="+mn-ea"/>
            <a:cs typeface="Arial" panose="020B0604020202020204" pitchFamily="34" charset="0"/>
          </a:endParaRPr>
        </a:p>
      </dgm:t>
    </dgm:pt>
    <dgm:pt modelId="{2075D388-A9DF-438F-B9EA-B306DE1C0E4E}" type="parTrans" cxnId="{F86EAF57-FF80-476B-BB84-1890C3246944}">
      <dgm:prSet/>
      <dgm:spPr/>
      <dgm:t>
        <a:bodyPr/>
        <a:lstStyle/>
        <a:p>
          <a:endParaRPr lang="es-MX">
            <a:solidFill>
              <a:schemeClr val="bg1"/>
            </a:solidFill>
            <a:latin typeface="Futura LT Medium" panose="02000804020000020003"/>
          </a:endParaRPr>
        </a:p>
      </dgm:t>
    </dgm:pt>
    <dgm:pt modelId="{C8EEFBD0-E607-4253-8312-48C0B0AC523C}" type="sibTrans" cxnId="{F86EAF57-FF80-476B-BB84-1890C3246944}">
      <dgm:prSet/>
      <dgm:spPr/>
      <dgm:t>
        <a:bodyPr/>
        <a:lstStyle/>
        <a:p>
          <a:endParaRPr lang="es-MX">
            <a:solidFill>
              <a:schemeClr val="bg1"/>
            </a:solidFill>
            <a:latin typeface="Futura LT Medium" panose="02000804020000020003"/>
          </a:endParaRPr>
        </a:p>
      </dgm:t>
    </dgm:pt>
    <dgm:pt modelId="{1EFE45A1-EF48-473B-BDE3-06190B932746}">
      <dgm:prSet phldrT="[Texto]" custT="1"/>
      <dgm:spPr/>
      <dgm:t>
        <a:bodyPr/>
        <a:lstStyle/>
        <a:p>
          <a:pPr marL="0" lvl="0" indent="0" algn="l" defTabSz="1600200">
            <a:lnSpc>
              <a:spcPct val="90000"/>
            </a:lnSpc>
            <a:spcBef>
              <a:spcPct val="0"/>
            </a:spcBef>
            <a:spcAft>
              <a:spcPct val="35000"/>
            </a:spcAft>
            <a:buNone/>
          </a:pPr>
          <a:r>
            <a:rPr lang="es-MX" sz="2800" kern="1200">
              <a:solidFill>
                <a:schemeClr val="bg1"/>
              </a:solidFill>
              <a:latin typeface="Futura LT Medium" panose="02000804020000020003"/>
              <a:ea typeface="+mn-ea"/>
              <a:cs typeface="+mn-cs"/>
            </a:rPr>
            <a:t>Manejo</a:t>
          </a:r>
          <a:endParaRPr lang="es-MX" sz="2800" kern="1200" dirty="0">
            <a:solidFill>
              <a:schemeClr val="bg1"/>
            </a:solidFill>
            <a:latin typeface="Futura LT Medium" panose="02000804020000020003"/>
            <a:ea typeface="+mn-ea"/>
            <a:cs typeface="+mn-cs"/>
          </a:endParaRPr>
        </a:p>
      </dgm:t>
    </dgm:pt>
    <dgm:pt modelId="{B1413850-704F-40F2-85E3-259B6749DBEF}" type="parTrans" cxnId="{A66B61E0-CD4F-4173-B0B0-6F90D16D2A8C}">
      <dgm:prSet/>
      <dgm:spPr/>
      <dgm:t>
        <a:bodyPr/>
        <a:lstStyle/>
        <a:p>
          <a:endParaRPr lang="es-MX">
            <a:solidFill>
              <a:schemeClr val="bg1"/>
            </a:solidFill>
            <a:latin typeface="Futura LT Medium" panose="02000804020000020003"/>
          </a:endParaRPr>
        </a:p>
      </dgm:t>
    </dgm:pt>
    <dgm:pt modelId="{3B5661CE-2D0A-4492-B88F-820B560E1F5A}" type="sibTrans" cxnId="{A66B61E0-CD4F-4173-B0B0-6F90D16D2A8C}">
      <dgm:prSet/>
      <dgm:spPr/>
      <dgm:t>
        <a:bodyPr/>
        <a:lstStyle/>
        <a:p>
          <a:endParaRPr lang="es-MX">
            <a:solidFill>
              <a:schemeClr val="bg1"/>
            </a:solidFill>
            <a:latin typeface="Futura LT Medium" panose="02000804020000020003"/>
          </a:endParaRPr>
        </a:p>
      </dgm:t>
    </dgm:pt>
    <dgm:pt modelId="{9FC213BF-382F-4A06-B2CA-7A1832399945}">
      <dgm:prSet phldrT="[Texto]" custT="1"/>
      <dgm:spPr/>
      <dgm:t>
        <a:bodyPr/>
        <a:lstStyle/>
        <a:p>
          <a:pPr marL="114300" lvl="1" indent="-114300" algn="l" defTabSz="622300">
            <a:lnSpc>
              <a:spcPct val="90000"/>
            </a:lnSpc>
            <a:spcBef>
              <a:spcPct val="0"/>
            </a:spcBef>
            <a:spcAft>
              <a:spcPct val="15000"/>
            </a:spcAft>
            <a:buFont typeface="+mj-lt"/>
            <a:buNone/>
          </a:pPr>
          <a:r>
            <a:rPr lang="es-CO" sz="1800" kern="1200" dirty="0">
              <a:solidFill>
                <a:schemeClr val="bg1"/>
              </a:solidFill>
              <a:latin typeface="Futura LT Medium" panose="02000804020000020003"/>
              <a:ea typeface="+mn-ea"/>
              <a:cs typeface="Arial" panose="020B0604020202020204" pitchFamily="34" charset="0"/>
            </a:rPr>
            <a:t>1. Plan</a:t>
          </a:r>
          <a:r>
            <a:rPr lang="es-CO" sz="1700" kern="1200" dirty="0">
              <a:solidFill>
                <a:schemeClr val="bg1"/>
              </a:solidFill>
              <a:latin typeface="Futura LT Medium" panose="02000804020000020003"/>
              <a:ea typeface="+mn-ea"/>
              <a:cs typeface="Arial" panose="020B0604020202020204" pitchFamily="34" charset="0"/>
            </a:rPr>
            <a:t> de Emergencias y contingencias por la ocurrencia de eventos naturales y/o </a:t>
          </a:r>
          <a:r>
            <a:rPr lang="es-CO" sz="1600" kern="1200" dirty="0">
              <a:solidFill>
                <a:schemeClr val="bg1"/>
              </a:solidFill>
              <a:latin typeface="Futura LT Medium" panose="02000804020000020003"/>
              <a:ea typeface="+mn-ea"/>
              <a:cs typeface="Arial" panose="020B0604020202020204" pitchFamily="34" charset="0"/>
            </a:rPr>
            <a:t>antrópicos</a:t>
          </a:r>
          <a:endParaRPr lang="es-MX" sz="1600" kern="1200" dirty="0">
            <a:solidFill>
              <a:schemeClr val="bg1"/>
            </a:solidFill>
            <a:latin typeface="Futura LT Medium" panose="02000804020000020003"/>
            <a:ea typeface="+mn-ea"/>
            <a:cs typeface="Arial" panose="020B0604020202020204" pitchFamily="34" charset="0"/>
          </a:endParaRPr>
        </a:p>
      </dgm:t>
    </dgm:pt>
    <dgm:pt modelId="{334F05E0-E6DC-4136-9313-70544FE03310}" type="parTrans" cxnId="{D2D31318-7C9E-4214-B85F-ED17924A3362}">
      <dgm:prSet/>
      <dgm:spPr/>
      <dgm:t>
        <a:bodyPr/>
        <a:lstStyle/>
        <a:p>
          <a:endParaRPr lang="es-MX">
            <a:solidFill>
              <a:schemeClr val="bg1"/>
            </a:solidFill>
            <a:latin typeface="Futura LT Medium" panose="02000804020000020003"/>
          </a:endParaRPr>
        </a:p>
      </dgm:t>
    </dgm:pt>
    <dgm:pt modelId="{C06204BB-2B11-4CE8-8B70-BB43E9712565}" type="sibTrans" cxnId="{D2D31318-7C9E-4214-B85F-ED17924A3362}">
      <dgm:prSet/>
      <dgm:spPr/>
      <dgm:t>
        <a:bodyPr/>
        <a:lstStyle/>
        <a:p>
          <a:endParaRPr lang="es-MX">
            <a:solidFill>
              <a:schemeClr val="bg1"/>
            </a:solidFill>
            <a:latin typeface="Futura LT Medium" panose="02000804020000020003"/>
          </a:endParaRPr>
        </a:p>
      </dgm:t>
    </dgm:pt>
    <dgm:pt modelId="{7075AC3C-9B14-467A-A0D1-AE66BC553311}">
      <dgm:prSet phldrT="[Texto]" custT="1"/>
      <dgm:spPr/>
      <dgm:t>
        <a:bodyPr/>
        <a:lstStyle/>
        <a:p>
          <a:pPr>
            <a:buFont typeface="+mj-lt"/>
            <a:buNone/>
          </a:pPr>
          <a:r>
            <a:rPr lang="es-MX" sz="1800" dirty="0">
              <a:solidFill>
                <a:schemeClr val="bg1"/>
              </a:solidFill>
              <a:latin typeface="Futura LT Medium" panose="02000804020000020003"/>
              <a:cs typeface="Arial" panose="020B0604020202020204" pitchFamily="34" charset="0"/>
            </a:rPr>
            <a:t>2.1. Lineamientos para aeropuertos a cargo de municipios y</a:t>
          </a:r>
        </a:p>
      </dgm:t>
    </dgm:pt>
    <dgm:pt modelId="{AB4720C1-D09F-4ECC-B0A2-AE32416086B7}" type="parTrans" cxnId="{BEBE9110-F08C-47DE-B3FC-189483A79B97}">
      <dgm:prSet/>
      <dgm:spPr/>
      <dgm:t>
        <a:bodyPr/>
        <a:lstStyle/>
        <a:p>
          <a:endParaRPr lang="es-MX">
            <a:solidFill>
              <a:schemeClr val="bg1"/>
            </a:solidFill>
            <a:latin typeface="Futura LT Medium" panose="02000804020000020003"/>
          </a:endParaRPr>
        </a:p>
      </dgm:t>
    </dgm:pt>
    <dgm:pt modelId="{4EE4B564-FE81-4BA0-983D-137320BC6270}" type="sibTrans" cxnId="{BEBE9110-F08C-47DE-B3FC-189483A79B97}">
      <dgm:prSet/>
      <dgm:spPr/>
      <dgm:t>
        <a:bodyPr/>
        <a:lstStyle/>
        <a:p>
          <a:endParaRPr lang="es-MX">
            <a:solidFill>
              <a:schemeClr val="bg1"/>
            </a:solidFill>
            <a:latin typeface="Futura LT Medium" panose="02000804020000020003"/>
          </a:endParaRPr>
        </a:p>
      </dgm:t>
    </dgm:pt>
    <dgm:pt modelId="{17BB49A6-B569-4D27-94EE-22F6E1758EA4}">
      <dgm:prSet phldrT="[Texto]" custT="1"/>
      <dgm:spPr/>
      <dgm:t>
        <a:bodyPr/>
        <a:lstStyle/>
        <a:p>
          <a:pPr>
            <a:buFont typeface="+mj-lt"/>
            <a:buNone/>
          </a:pPr>
          <a:r>
            <a:rPr lang="es-MX" sz="1800" dirty="0">
              <a:solidFill>
                <a:schemeClr val="bg1"/>
              </a:solidFill>
              <a:latin typeface="Futura LT Medium" panose="02000804020000020003"/>
              <a:cs typeface="Arial" panose="020B0604020202020204" pitchFamily="34" charset="0"/>
            </a:rPr>
            <a:t>1.1. Indicadores  de producto y de gestión</a:t>
          </a:r>
        </a:p>
      </dgm:t>
    </dgm:pt>
    <dgm:pt modelId="{463D65EA-CC3A-4447-9B72-8A881D47E35F}" type="parTrans" cxnId="{92640B29-1BA1-4EB5-B8AA-0DC3EBC351A5}">
      <dgm:prSet/>
      <dgm:spPr/>
      <dgm:t>
        <a:bodyPr/>
        <a:lstStyle/>
        <a:p>
          <a:endParaRPr lang="es-MX">
            <a:solidFill>
              <a:schemeClr val="bg1"/>
            </a:solidFill>
            <a:latin typeface="Futura LT Medium" panose="02000804020000020003"/>
          </a:endParaRPr>
        </a:p>
      </dgm:t>
    </dgm:pt>
    <dgm:pt modelId="{0C8BC6B0-ABF8-4BD3-8E5E-317268668142}" type="sibTrans" cxnId="{92640B29-1BA1-4EB5-B8AA-0DC3EBC351A5}">
      <dgm:prSet/>
      <dgm:spPr/>
      <dgm:t>
        <a:bodyPr/>
        <a:lstStyle/>
        <a:p>
          <a:endParaRPr lang="es-MX">
            <a:solidFill>
              <a:schemeClr val="bg1"/>
            </a:solidFill>
            <a:latin typeface="Futura LT Medium" panose="02000804020000020003"/>
          </a:endParaRPr>
        </a:p>
      </dgm:t>
    </dgm:pt>
    <dgm:pt modelId="{1A59AA6C-E501-481E-9A10-2D42CD921C0C}">
      <dgm:prSet phldrT="[Texto]" custT="1"/>
      <dgm:spPr/>
      <dgm:t>
        <a:bodyPr/>
        <a:lstStyle/>
        <a:p>
          <a:pPr>
            <a:buFont typeface="+mj-lt"/>
            <a:buNone/>
          </a:pPr>
          <a:r>
            <a:rPr lang="es-MX" sz="1800" dirty="0">
              <a:solidFill>
                <a:schemeClr val="bg1"/>
              </a:solidFill>
              <a:latin typeface="Futura LT Medium" panose="02000804020000020003"/>
              <a:cs typeface="Arial" panose="020B0604020202020204" pitchFamily="34" charset="0"/>
            </a:rPr>
            <a:t>2. Metodología y estudios de R multiamenaza en el Aeropuerto La Florida- Aplicación en Aeropuertos a cargo de la Aerocivil</a:t>
          </a:r>
        </a:p>
      </dgm:t>
    </dgm:pt>
    <dgm:pt modelId="{3E18DC61-A15E-4C52-92D4-B8679F32BF62}" type="parTrans" cxnId="{215B3B37-AB56-4F64-8C51-105E9632274A}">
      <dgm:prSet/>
      <dgm:spPr/>
      <dgm:t>
        <a:bodyPr/>
        <a:lstStyle/>
        <a:p>
          <a:endParaRPr lang="es-MX">
            <a:solidFill>
              <a:schemeClr val="bg1"/>
            </a:solidFill>
            <a:latin typeface="Futura LT Medium" panose="02000804020000020003"/>
          </a:endParaRPr>
        </a:p>
      </dgm:t>
    </dgm:pt>
    <dgm:pt modelId="{2D01F9E8-89C6-4F09-B2DE-11725CFA13A3}" type="sibTrans" cxnId="{215B3B37-AB56-4F64-8C51-105E9632274A}">
      <dgm:prSet/>
      <dgm:spPr/>
      <dgm:t>
        <a:bodyPr/>
        <a:lstStyle/>
        <a:p>
          <a:endParaRPr lang="es-MX">
            <a:solidFill>
              <a:schemeClr val="bg1"/>
            </a:solidFill>
            <a:latin typeface="Futura LT Medium" panose="02000804020000020003"/>
          </a:endParaRPr>
        </a:p>
      </dgm:t>
    </dgm:pt>
    <dgm:pt modelId="{2EEB323A-934A-43C4-ACDC-2BD6C75B8F39}">
      <dgm:prSet custT="1"/>
      <dgm:spPr/>
      <dgm:t>
        <a:bodyPr/>
        <a:lstStyle/>
        <a:p>
          <a:pPr marL="114300" lvl="1" indent="-114300" algn="l" defTabSz="622300">
            <a:lnSpc>
              <a:spcPct val="90000"/>
            </a:lnSpc>
            <a:spcBef>
              <a:spcPct val="0"/>
            </a:spcBef>
            <a:spcAft>
              <a:spcPct val="15000"/>
            </a:spcAft>
            <a:buFont typeface="+mj-lt"/>
            <a:buNone/>
          </a:pPr>
          <a:r>
            <a:rPr lang="es-CO" sz="1600" kern="1200" dirty="0">
              <a:solidFill>
                <a:schemeClr val="bg1"/>
              </a:solidFill>
              <a:latin typeface="Futura LT Medium" panose="02000804020000020003"/>
              <a:ea typeface="+mn-ea"/>
              <a:cs typeface="Arial" panose="020B0604020202020204" pitchFamily="34" charset="0"/>
            </a:rPr>
            <a:t>1.1 Tablas de prioridad para intervenciones</a:t>
          </a:r>
        </a:p>
      </dgm:t>
    </dgm:pt>
    <dgm:pt modelId="{7F4396FC-4F46-46B2-8B4F-02D891CFA8D8}" type="parTrans" cxnId="{32EC47AB-E6B5-428E-B2D4-2E25CDDF2500}">
      <dgm:prSet/>
      <dgm:spPr/>
      <dgm:t>
        <a:bodyPr/>
        <a:lstStyle/>
        <a:p>
          <a:endParaRPr lang="es-MX">
            <a:solidFill>
              <a:schemeClr val="bg1"/>
            </a:solidFill>
            <a:latin typeface="Futura LT Medium" panose="02000804020000020003"/>
          </a:endParaRPr>
        </a:p>
      </dgm:t>
    </dgm:pt>
    <dgm:pt modelId="{79A49B9D-9219-4655-89C2-78E47065ACB1}" type="sibTrans" cxnId="{32EC47AB-E6B5-428E-B2D4-2E25CDDF2500}">
      <dgm:prSet/>
      <dgm:spPr/>
      <dgm:t>
        <a:bodyPr/>
        <a:lstStyle/>
        <a:p>
          <a:endParaRPr lang="es-MX">
            <a:solidFill>
              <a:schemeClr val="bg1"/>
            </a:solidFill>
            <a:latin typeface="Futura LT Medium" panose="02000804020000020003"/>
          </a:endParaRPr>
        </a:p>
      </dgm:t>
    </dgm:pt>
    <dgm:pt modelId="{88C11299-D58E-41BA-BE4D-736DCE200F96}">
      <dgm:prSet custT="1"/>
      <dgm:spPr/>
      <dgm:t>
        <a:bodyPr/>
        <a:lstStyle/>
        <a:p>
          <a:pPr marL="114300" lvl="1" indent="-114300" algn="l" defTabSz="622300">
            <a:lnSpc>
              <a:spcPct val="90000"/>
            </a:lnSpc>
            <a:spcBef>
              <a:spcPct val="0"/>
            </a:spcBef>
            <a:spcAft>
              <a:spcPct val="15000"/>
            </a:spcAft>
            <a:buFont typeface="+mj-lt"/>
            <a:buNone/>
          </a:pPr>
          <a:r>
            <a:rPr lang="es-CO" sz="1600" kern="1200" dirty="0">
              <a:solidFill>
                <a:schemeClr val="bg1"/>
              </a:solidFill>
              <a:latin typeface="Futura LT Medium" panose="02000804020000020003"/>
              <a:ea typeface="+mn-ea"/>
              <a:cs typeface="Arial" panose="020B0604020202020204" pitchFamily="34" charset="0"/>
            </a:rPr>
            <a:t>1.2.1 Monitoreo a la A y la V de la infraestructura aeroportuaria en caso de requerirse</a:t>
          </a:r>
        </a:p>
      </dgm:t>
    </dgm:pt>
    <dgm:pt modelId="{EDD0C2E2-DCE8-45C2-8923-B07D2EAB265C}" type="parTrans" cxnId="{08F64CC5-A3B0-46F3-A52C-E141C7991D5D}">
      <dgm:prSet/>
      <dgm:spPr/>
      <dgm:t>
        <a:bodyPr/>
        <a:lstStyle/>
        <a:p>
          <a:endParaRPr lang="es-MX">
            <a:solidFill>
              <a:schemeClr val="bg1"/>
            </a:solidFill>
            <a:latin typeface="Futura LT Medium" panose="02000804020000020003"/>
          </a:endParaRPr>
        </a:p>
      </dgm:t>
    </dgm:pt>
    <dgm:pt modelId="{9BECC159-F555-4041-BEA5-A4D7306B96AF}" type="sibTrans" cxnId="{08F64CC5-A3B0-46F3-A52C-E141C7991D5D}">
      <dgm:prSet/>
      <dgm:spPr/>
      <dgm:t>
        <a:bodyPr/>
        <a:lstStyle/>
        <a:p>
          <a:endParaRPr lang="es-MX">
            <a:solidFill>
              <a:schemeClr val="bg1"/>
            </a:solidFill>
            <a:latin typeface="Futura LT Medium" panose="02000804020000020003"/>
          </a:endParaRPr>
        </a:p>
      </dgm:t>
    </dgm:pt>
    <dgm:pt modelId="{07390E17-6748-4F0E-A283-2A06D13AD45E}">
      <dgm:prSet custT="1"/>
      <dgm:spPr/>
      <dgm:t>
        <a:bodyPr/>
        <a:lstStyle/>
        <a:p>
          <a:pPr marL="114300" lvl="1" indent="-114300" algn="l" defTabSz="622300">
            <a:lnSpc>
              <a:spcPct val="90000"/>
            </a:lnSpc>
            <a:spcBef>
              <a:spcPct val="0"/>
            </a:spcBef>
            <a:spcAft>
              <a:spcPct val="15000"/>
            </a:spcAft>
            <a:buFont typeface="+mj-lt"/>
            <a:buNone/>
          </a:pPr>
          <a:r>
            <a:rPr lang="es-MX" sz="1600" kern="1200" dirty="0">
              <a:solidFill>
                <a:schemeClr val="bg1"/>
              </a:solidFill>
              <a:latin typeface="Futura LT Medium" panose="02000804020000020003"/>
              <a:ea typeface="+mn-ea"/>
              <a:cs typeface="Arial" panose="020B0604020202020204" pitchFamily="34" charset="0"/>
            </a:rPr>
            <a:t>2. Obras de reducción coordinadas con actores locales</a:t>
          </a:r>
        </a:p>
      </dgm:t>
    </dgm:pt>
    <dgm:pt modelId="{704D1BF2-DFED-4803-9664-DBDE17961897}" type="parTrans" cxnId="{41633A45-17AF-4086-A1B1-5A8C39679F2E}">
      <dgm:prSet/>
      <dgm:spPr/>
      <dgm:t>
        <a:bodyPr/>
        <a:lstStyle/>
        <a:p>
          <a:endParaRPr lang="es-MX">
            <a:solidFill>
              <a:schemeClr val="bg1"/>
            </a:solidFill>
            <a:latin typeface="Futura LT Medium" panose="02000804020000020003"/>
          </a:endParaRPr>
        </a:p>
      </dgm:t>
    </dgm:pt>
    <dgm:pt modelId="{D1F58B4D-426E-4CB9-A4B1-D8D3B24C1B9C}" type="sibTrans" cxnId="{41633A45-17AF-4086-A1B1-5A8C39679F2E}">
      <dgm:prSet/>
      <dgm:spPr/>
      <dgm:t>
        <a:bodyPr/>
        <a:lstStyle/>
        <a:p>
          <a:endParaRPr lang="es-MX">
            <a:solidFill>
              <a:schemeClr val="bg1"/>
            </a:solidFill>
            <a:latin typeface="Futura LT Medium" panose="02000804020000020003"/>
          </a:endParaRPr>
        </a:p>
      </dgm:t>
    </dgm:pt>
    <dgm:pt modelId="{4C03D5B6-AFA8-413B-A4EE-5B52FF260654}">
      <dgm:prSet custT="1"/>
      <dgm:spPr/>
      <dgm:t>
        <a:bodyPr/>
        <a:lstStyle/>
        <a:p>
          <a:pPr marL="114300" marR="0" lvl="1" indent="-114300" algn="l" defTabSz="622300" eaLnBrk="1" fontAlgn="auto" latinLnBrk="0" hangingPunct="1">
            <a:lnSpc>
              <a:spcPct val="90000"/>
            </a:lnSpc>
            <a:spcBef>
              <a:spcPct val="0"/>
            </a:spcBef>
            <a:spcAft>
              <a:spcPct val="15000"/>
            </a:spcAft>
            <a:buClrTx/>
            <a:buSzTx/>
            <a:buFont typeface="+mj-lt"/>
            <a:buNone/>
            <a:tabLst/>
            <a:defRPr/>
          </a:pPr>
          <a:r>
            <a:rPr lang="es-CO" sz="1700" kern="1200" dirty="0">
              <a:solidFill>
                <a:schemeClr val="bg1"/>
              </a:solidFill>
              <a:latin typeface="Futura LT Medium" panose="02000804020000020003"/>
              <a:ea typeface="+mn-ea"/>
              <a:cs typeface="Arial" panose="020B0604020202020204" pitchFamily="34" charset="0"/>
            </a:rPr>
            <a:t>2. Niveles de </a:t>
          </a:r>
          <a:r>
            <a:rPr lang="es-CO" sz="1600" kern="1200" dirty="0">
              <a:solidFill>
                <a:schemeClr val="bg1"/>
              </a:solidFill>
              <a:latin typeface="Futura LT Medium" panose="02000804020000020003"/>
              <a:ea typeface="+mn-ea"/>
              <a:cs typeface="Arial" panose="020B0604020202020204" pitchFamily="34" charset="0"/>
            </a:rPr>
            <a:t>emergencia establecidos</a:t>
          </a:r>
        </a:p>
      </dgm:t>
    </dgm:pt>
    <dgm:pt modelId="{894714BD-D2E4-4E8E-B22E-AF4D09F290BE}" type="parTrans" cxnId="{0CDAAB17-0B9E-4F4E-8DF6-4F215FBA2C9A}">
      <dgm:prSet/>
      <dgm:spPr/>
      <dgm:t>
        <a:bodyPr/>
        <a:lstStyle/>
        <a:p>
          <a:endParaRPr lang="es-MX">
            <a:solidFill>
              <a:schemeClr val="bg1"/>
            </a:solidFill>
            <a:latin typeface="Futura LT Medium" panose="02000804020000020003"/>
          </a:endParaRPr>
        </a:p>
      </dgm:t>
    </dgm:pt>
    <dgm:pt modelId="{1695C9AB-7DB4-4C5A-A988-9DB47D49005A}" type="sibTrans" cxnId="{0CDAAB17-0B9E-4F4E-8DF6-4F215FBA2C9A}">
      <dgm:prSet/>
      <dgm:spPr/>
      <dgm:t>
        <a:bodyPr/>
        <a:lstStyle/>
        <a:p>
          <a:endParaRPr lang="es-MX">
            <a:solidFill>
              <a:schemeClr val="bg1"/>
            </a:solidFill>
            <a:latin typeface="Futura LT Medium" panose="02000804020000020003"/>
          </a:endParaRPr>
        </a:p>
      </dgm:t>
    </dgm:pt>
    <dgm:pt modelId="{BBB7A9FE-756A-445C-8696-B46C3FA37547}">
      <dgm:prSet custT="1"/>
      <dgm:spPr/>
      <dgm:t>
        <a:bodyPr/>
        <a:lstStyle/>
        <a:p>
          <a:pPr marL="114300" lvl="1" indent="-114300" algn="l" defTabSz="622300">
            <a:lnSpc>
              <a:spcPct val="90000"/>
            </a:lnSpc>
            <a:spcBef>
              <a:spcPct val="0"/>
            </a:spcBef>
            <a:spcAft>
              <a:spcPct val="15000"/>
            </a:spcAft>
            <a:buFont typeface="+mj-lt"/>
            <a:buNone/>
          </a:pPr>
          <a:r>
            <a:rPr lang="es-MX" sz="1700" kern="1200" dirty="0">
              <a:solidFill>
                <a:schemeClr val="bg1"/>
              </a:solidFill>
              <a:latin typeface="Futura LT Medium" panose="02000804020000020003"/>
              <a:ea typeface="+mn-ea"/>
              <a:cs typeface="Arial" panose="020B0604020202020204" pitchFamily="34" charset="0"/>
            </a:rPr>
            <a:t>4. Estrategia para la respuesta, articulada </a:t>
          </a:r>
          <a:r>
            <a:rPr lang="es-MX" sz="1800" kern="1200" dirty="0">
              <a:solidFill>
                <a:schemeClr val="bg1"/>
              </a:solidFill>
              <a:latin typeface="Futura LT Medium" panose="02000804020000020003"/>
              <a:ea typeface="+mn-ea"/>
              <a:cs typeface="Arial" panose="020B0604020202020204" pitchFamily="34" charset="0"/>
            </a:rPr>
            <a:t>con el SNGR</a:t>
          </a:r>
        </a:p>
      </dgm:t>
    </dgm:pt>
    <dgm:pt modelId="{1ACD46A6-DAED-4B25-938D-1ED246A03B2A}" type="parTrans" cxnId="{8FB05915-85BC-40EA-BD60-F99A46543693}">
      <dgm:prSet/>
      <dgm:spPr/>
      <dgm:t>
        <a:bodyPr/>
        <a:lstStyle/>
        <a:p>
          <a:endParaRPr lang="es-MX">
            <a:solidFill>
              <a:schemeClr val="bg1"/>
            </a:solidFill>
            <a:latin typeface="Futura LT Medium" panose="02000804020000020003"/>
          </a:endParaRPr>
        </a:p>
      </dgm:t>
    </dgm:pt>
    <dgm:pt modelId="{8DA79A58-A496-4B29-A4A0-98F8E951BDF3}" type="sibTrans" cxnId="{8FB05915-85BC-40EA-BD60-F99A46543693}">
      <dgm:prSet/>
      <dgm:spPr/>
      <dgm:t>
        <a:bodyPr/>
        <a:lstStyle/>
        <a:p>
          <a:endParaRPr lang="es-MX">
            <a:solidFill>
              <a:schemeClr val="bg1"/>
            </a:solidFill>
            <a:latin typeface="Futura LT Medium" panose="02000804020000020003"/>
          </a:endParaRPr>
        </a:p>
      </dgm:t>
    </dgm:pt>
    <dgm:pt modelId="{43E57C56-F160-4668-986F-47DDC6C17221}">
      <dgm:prSet custT="1"/>
      <dgm:spPr/>
      <dgm:t>
        <a:bodyPr/>
        <a:lstStyle/>
        <a:p>
          <a:pPr marL="114300" lvl="1" indent="-114300" algn="l" defTabSz="622300">
            <a:lnSpc>
              <a:spcPct val="90000"/>
            </a:lnSpc>
            <a:spcBef>
              <a:spcPct val="0"/>
            </a:spcBef>
            <a:spcAft>
              <a:spcPct val="15000"/>
            </a:spcAft>
            <a:buFont typeface="+mj-lt"/>
            <a:buNone/>
          </a:pPr>
          <a:r>
            <a:rPr lang="es-CO" sz="1600" kern="1200" dirty="0">
              <a:solidFill>
                <a:schemeClr val="bg1"/>
              </a:solidFill>
              <a:latin typeface="Futura LT Medium" panose="02000804020000020003"/>
              <a:ea typeface="+mn-ea"/>
              <a:cs typeface="Arial" panose="020B0604020202020204" pitchFamily="34" charset="0"/>
            </a:rPr>
            <a:t>1.2 Medidas de reducción del R</a:t>
          </a:r>
        </a:p>
      </dgm:t>
    </dgm:pt>
    <dgm:pt modelId="{F244F303-695F-4277-BDF1-E6B26136E5F3}" type="parTrans" cxnId="{F5FE3BBC-CD32-4B59-9739-B69BB8620952}">
      <dgm:prSet/>
      <dgm:spPr/>
      <dgm:t>
        <a:bodyPr/>
        <a:lstStyle/>
        <a:p>
          <a:endParaRPr lang="es-MX">
            <a:solidFill>
              <a:schemeClr val="bg1"/>
            </a:solidFill>
            <a:latin typeface="Futura LT Medium" panose="02000804020000020003"/>
          </a:endParaRPr>
        </a:p>
      </dgm:t>
    </dgm:pt>
    <dgm:pt modelId="{D5FD478A-B00A-4A15-B43E-0ED8774DBD34}" type="sibTrans" cxnId="{F5FE3BBC-CD32-4B59-9739-B69BB8620952}">
      <dgm:prSet/>
      <dgm:spPr/>
      <dgm:t>
        <a:bodyPr/>
        <a:lstStyle/>
        <a:p>
          <a:endParaRPr lang="es-MX">
            <a:solidFill>
              <a:schemeClr val="bg1"/>
            </a:solidFill>
            <a:latin typeface="Futura LT Medium" panose="02000804020000020003"/>
          </a:endParaRPr>
        </a:p>
      </dgm:t>
    </dgm:pt>
    <dgm:pt modelId="{15DC34DE-415E-498B-AB98-BF78B223B6D3}">
      <dgm:prSet custT="1"/>
      <dgm:spPr/>
      <dgm:t>
        <a:bodyPr/>
        <a:lstStyle/>
        <a:p>
          <a:pPr marL="114300" lvl="1" indent="-114300" algn="l" defTabSz="622300">
            <a:lnSpc>
              <a:spcPct val="90000"/>
            </a:lnSpc>
            <a:spcBef>
              <a:spcPct val="0"/>
            </a:spcBef>
            <a:spcAft>
              <a:spcPct val="15000"/>
            </a:spcAft>
            <a:buFont typeface="+mj-lt"/>
            <a:buNone/>
          </a:pPr>
          <a:r>
            <a:rPr lang="es-CO" sz="1600" kern="1200" dirty="0">
              <a:solidFill>
                <a:schemeClr val="bg1"/>
              </a:solidFill>
              <a:latin typeface="Futura LT Medium" panose="02000804020000020003"/>
              <a:ea typeface="+mn-ea"/>
              <a:cs typeface="Arial" panose="020B0604020202020204" pitchFamily="34" charset="0"/>
            </a:rPr>
            <a:t>3. Capacitaciones para difusión  metodología y seguimiento</a:t>
          </a:r>
          <a:endParaRPr lang="es-MX" sz="1600" kern="1200" dirty="0">
            <a:solidFill>
              <a:schemeClr val="bg1"/>
            </a:solidFill>
            <a:latin typeface="Futura LT Medium" panose="02000804020000020003"/>
            <a:ea typeface="+mn-ea"/>
            <a:cs typeface="Arial" panose="020B0604020202020204" pitchFamily="34" charset="0"/>
          </a:endParaRPr>
        </a:p>
      </dgm:t>
    </dgm:pt>
    <dgm:pt modelId="{42697B37-3AAF-4672-9966-353C9015993A}" type="parTrans" cxnId="{B7C5A8F6-F398-4473-9B5B-3D5F6018D8FD}">
      <dgm:prSet/>
      <dgm:spPr/>
      <dgm:t>
        <a:bodyPr/>
        <a:lstStyle/>
        <a:p>
          <a:endParaRPr lang="es-MX">
            <a:solidFill>
              <a:schemeClr val="bg1"/>
            </a:solidFill>
            <a:latin typeface="Futura LT Medium" panose="02000804020000020003"/>
          </a:endParaRPr>
        </a:p>
      </dgm:t>
    </dgm:pt>
    <dgm:pt modelId="{7A31C698-DDDB-4267-8B47-BB09DFD3E373}" type="sibTrans" cxnId="{B7C5A8F6-F398-4473-9B5B-3D5F6018D8FD}">
      <dgm:prSet/>
      <dgm:spPr/>
      <dgm:t>
        <a:bodyPr/>
        <a:lstStyle/>
        <a:p>
          <a:endParaRPr lang="es-MX">
            <a:solidFill>
              <a:schemeClr val="bg1"/>
            </a:solidFill>
            <a:latin typeface="Futura LT Medium" panose="02000804020000020003"/>
          </a:endParaRPr>
        </a:p>
      </dgm:t>
    </dgm:pt>
    <dgm:pt modelId="{F6A2675A-539E-461C-AD67-93DB99FFF137}">
      <dgm:prSet phldrT="[Texto]" custT="1"/>
      <dgm:spPr/>
      <dgm:t>
        <a:bodyPr/>
        <a:lstStyle/>
        <a:p>
          <a:pPr>
            <a:buFont typeface="+mj-lt"/>
            <a:buNone/>
          </a:pPr>
          <a:r>
            <a:rPr lang="es-MX" sz="1400" dirty="0">
              <a:solidFill>
                <a:schemeClr val="bg1"/>
              </a:solidFill>
              <a:latin typeface="Futura LT Medium" panose="02000804020000020003"/>
              <a:cs typeface="Arial" panose="020B0604020202020204" pitchFamily="34" charset="0"/>
            </a:rPr>
            <a:t>1</a:t>
          </a:r>
          <a:r>
            <a:rPr lang="es-MX" sz="1700">
              <a:solidFill>
                <a:schemeClr val="bg1"/>
              </a:solidFill>
              <a:latin typeface="Futura LT Medium" panose="02000804020000020003"/>
              <a:cs typeface="Arial" panose="020B0604020202020204" pitchFamily="34" charset="0"/>
            </a:rPr>
            <a:t>. </a:t>
          </a:r>
          <a:r>
            <a:rPr lang="es-MX" sz="1800">
              <a:solidFill>
                <a:schemeClr val="bg1"/>
              </a:solidFill>
              <a:latin typeface="Futura LT Medium" panose="02000804020000020003"/>
              <a:cs typeface="Arial" panose="020B0604020202020204" pitchFamily="34" charset="0"/>
            </a:rPr>
            <a:t>Línea Base: Planes de Emergencia</a:t>
          </a:r>
          <a:endParaRPr lang="es-MX" sz="1800" dirty="0">
            <a:solidFill>
              <a:schemeClr val="bg1"/>
            </a:solidFill>
            <a:latin typeface="Futura LT Medium" panose="02000804020000020003"/>
            <a:cs typeface="Arial" panose="020B0604020202020204" pitchFamily="34" charset="0"/>
          </a:endParaRPr>
        </a:p>
      </dgm:t>
    </dgm:pt>
    <dgm:pt modelId="{DF00C6E7-F374-4078-9337-F0237F292745}" type="sibTrans" cxnId="{BEED49AC-2451-4904-B23C-A190E0570929}">
      <dgm:prSet/>
      <dgm:spPr/>
      <dgm:t>
        <a:bodyPr/>
        <a:lstStyle/>
        <a:p>
          <a:endParaRPr lang="es-MX">
            <a:solidFill>
              <a:schemeClr val="bg1"/>
            </a:solidFill>
            <a:latin typeface="Futura LT Medium" panose="02000804020000020003"/>
          </a:endParaRPr>
        </a:p>
      </dgm:t>
    </dgm:pt>
    <dgm:pt modelId="{F3B1B28C-9EFD-4B80-A7C5-D41C9336692D}" type="parTrans" cxnId="{BEED49AC-2451-4904-B23C-A190E0570929}">
      <dgm:prSet/>
      <dgm:spPr/>
      <dgm:t>
        <a:bodyPr/>
        <a:lstStyle/>
        <a:p>
          <a:endParaRPr lang="es-MX">
            <a:solidFill>
              <a:schemeClr val="bg1"/>
            </a:solidFill>
            <a:latin typeface="Futura LT Medium" panose="02000804020000020003"/>
          </a:endParaRPr>
        </a:p>
      </dgm:t>
    </dgm:pt>
    <dgm:pt modelId="{A627BAC5-C6EA-4173-B3EE-83C333570085}">
      <dgm:prSet phldrT="[Texto]" custT="1"/>
      <dgm:spPr/>
      <dgm:t>
        <a:bodyPr/>
        <a:lstStyle/>
        <a:p>
          <a:pPr>
            <a:buFont typeface="+mj-lt"/>
            <a:buNone/>
          </a:pPr>
          <a:r>
            <a:rPr lang="es-MX" sz="1800" dirty="0">
              <a:solidFill>
                <a:schemeClr val="bg1"/>
              </a:solidFill>
              <a:latin typeface="Futura LT Medium" panose="02000804020000020003"/>
              <a:cs typeface="Arial" panose="020B0604020202020204" pitchFamily="34" charset="0"/>
            </a:rPr>
            <a:t>  concesiones</a:t>
          </a:r>
        </a:p>
      </dgm:t>
    </dgm:pt>
    <dgm:pt modelId="{8BAF5E80-F07E-46F0-9B0C-14BC9EAA9DE7}" type="parTrans" cxnId="{010D2084-A55A-45C3-B9EC-2D2B19E2779A}">
      <dgm:prSet/>
      <dgm:spPr/>
      <dgm:t>
        <a:bodyPr/>
        <a:lstStyle/>
        <a:p>
          <a:endParaRPr lang="es-MX">
            <a:solidFill>
              <a:schemeClr val="bg1"/>
            </a:solidFill>
          </a:endParaRPr>
        </a:p>
      </dgm:t>
    </dgm:pt>
    <dgm:pt modelId="{DF81C7FE-2E08-4E2B-9CF4-77822002F1BB}" type="sibTrans" cxnId="{010D2084-A55A-45C3-B9EC-2D2B19E2779A}">
      <dgm:prSet/>
      <dgm:spPr/>
      <dgm:t>
        <a:bodyPr/>
        <a:lstStyle/>
        <a:p>
          <a:endParaRPr lang="es-MX">
            <a:solidFill>
              <a:schemeClr val="bg1"/>
            </a:solidFill>
          </a:endParaRPr>
        </a:p>
      </dgm:t>
    </dgm:pt>
    <dgm:pt modelId="{CEFD1AC3-84C1-4253-B921-416291126F6D}">
      <dgm:prSet custT="1"/>
      <dgm:spPr/>
      <dgm:t>
        <a:bodyPr/>
        <a:lstStyle/>
        <a:p>
          <a:pPr marL="114300" marR="0" lvl="1" indent="-114300" algn="l" defTabSz="622300" eaLnBrk="1" fontAlgn="auto" latinLnBrk="0" hangingPunct="1">
            <a:lnSpc>
              <a:spcPct val="90000"/>
            </a:lnSpc>
            <a:spcBef>
              <a:spcPct val="0"/>
            </a:spcBef>
            <a:spcAft>
              <a:spcPct val="15000"/>
            </a:spcAft>
            <a:buClrTx/>
            <a:buSzTx/>
            <a:buFont typeface="+mj-lt"/>
            <a:buNone/>
            <a:tabLst/>
            <a:defRPr/>
          </a:pPr>
          <a:r>
            <a:rPr lang="es-CO" sz="1700" kern="1200" dirty="0">
              <a:solidFill>
                <a:schemeClr val="bg1"/>
              </a:solidFill>
              <a:latin typeface="Futura LT Medium" panose="02000804020000020003"/>
              <a:ea typeface="+mn-ea"/>
              <a:cs typeface="Arial" panose="020B0604020202020204" pitchFamily="34" charset="0"/>
            </a:rPr>
            <a:t>3. Alertas, alarmas y niveles de activación en dónde sea requerido</a:t>
          </a:r>
          <a:endParaRPr lang="es-CO" sz="1600" kern="1200" dirty="0">
            <a:solidFill>
              <a:schemeClr val="bg1"/>
            </a:solidFill>
            <a:latin typeface="Futura LT Medium" panose="02000804020000020003"/>
            <a:ea typeface="+mn-ea"/>
            <a:cs typeface="Arial" panose="020B0604020202020204" pitchFamily="34" charset="0"/>
          </a:endParaRPr>
        </a:p>
      </dgm:t>
    </dgm:pt>
    <dgm:pt modelId="{73BAE135-CB01-4D7C-A009-DB39AC0FB954}" type="parTrans" cxnId="{786F6C70-500C-45E8-B494-F488F8BD79E3}">
      <dgm:prSet/>
      <dgm:spPr/>
      <dgm:t>
        <a:bodyPr/>
        <a:lstStyle/>
        <a:p>
          <a:endParaRPr lang="es-MX">
            <a:solidFill>
              <a:schemeClr val="bg1"/>
            </a:solidFill>
          </a:endParaRPr>
        </a:p>
      </dgm:t>
    </dgm:pt>
    <dgm:pt modelId="{F9ABADE9-A3C7-4C0A-B246-558A24636610}" type="sibTrans" cxnId="{786F6C70-500C-45E8-B494-F488F8BD79E3}">
      <dgm:prSet/>
      <dgm:spPr/>
      <dgm:t>
        <a:bodyPr/>
        <a:lstStyle/>
        <a:p>
          <a:endParaRPr lang="es-MX">
            <a:solidFill>
              <a:schemeClr val="bg1"/>
            </a:solidFill>
          </a:endParaRPr>
        </a:p>
      </dgm:t>
    </dgm:pt>
    <dgm:pt modelId="{ABA2FD17-A3EC-4B1F-9D20-F8B5635B7850}">
      <dgm:prSet custT="1"/>
      <dgm:spPr/>
      <dgm:t>
        <a:bodyPr/>
        <a:lstStyle/>
        <a:p>
          <a:pPr marL="114300" lvl="1" indent="-114300" algn="l" defTabSz="622300">
            <a:lnSpc>
              <a:spcPct val="90000"/>
            </a:lnSpc>
            <a:spcBef>
              <a:spcPct val="0"/>
            </a:spcBef>
            <a:spcAft>
              <a:spcPct val="15000"/>
            </a:spcAft>
            <a:buFont typeface="+mj-lt"/>
            <a:buNone/>
          </a:pPr>
          <a:r>
            <a:rPr lang="es-CO" sz="1600" kern="1200" dirty="0">
              <a:solidFill>
                <a:schemeClr val="bg1"/>
              </a:solidFill>
              <a:latin typeface="Futura LT Medium" panose="02000804020000020003"/>
              <a:ea typeface="+mn-ea"/>
              <a:cs typeface="Arial" panose="020B0604020202020204" pitchFamily="34" charset="0"/>
            </a:rPr>
            <a:t>  a los avances</a:t>
          </a:r>
          <a:endParaRPr lang="es-MX" sz="1600" kern="1200" dirty="0">
            <a:solidFill>
              <a:schemeClr val="bg1"/>
            </a:solidFill>
            <a:latin typeface="Futura LT Medium" panose="02000804020000020003"/>
            <a:ea typeface="+mn-ea"/>
            <a:cs typeface="Arial" panose="020B0604020202020204" pitchFamily="34" charset="0"/>
          </a:endParaRPr>
        </a:p>
      </dgm:t>
    </dgm:pt>
    <dgm:pt modelId="{EB0300FF-D8B8-4020-8B52-BEC205CB2528}" type="parTrans" cxnId="{D119CE16-B0DB-406B-9701-3A65C4376997}">
      <dgm:prSet/>
      <dgm:spPr/>
      <dgm:t>
        <a:bodyPr/>
        <a:lstStyle/>
        <a:p>
          <a:endParaRPr lang="es-MX">
            <a:solidFill>
              <a:schemeClr val="bg1"/>
            </a:solidFill>
          </a:endParaRPr>
        </a:p>
      </dgm:t>
    </dgm:pt>
    <dgm:pt modelId="{91E57358-EFAA-42EB-96D1-4CC1F3742074}" type="sibTrans" cxnId="{D119CE16-B0DB-406B-9701-3A65C4376997}">
      <dgm:prSet/>
      <dgm:spPr/>
      <dgm:t>
        <a:bodyPr/>
        <a:lstStyle/>
        <a:p>
          <a:endParaRPr lang="es-MX">
            <a:solidFill>
              <a:schemeClr val="bg1"/>
            </a:solidFill>
          </a:endParaRPr>
        </a:p>
      </dgm:t>
    </dgm:pt>
    <dgm:pt modelId="{16297E19-DA18-4E89-88AF-8289C82D10B4}" type="pres">
      <dgm:prSet presAssocID="{827F0093-9F4A-40DD-A732-DFBABC3DD763}" presName="Name0" presStyleCnt="0">
        <dgm:presLayoutVars>
          <dgm:dir/>
          <dgm:resizeHandles val="exact"/>
        </dgm:presLayoutVars>
      </dgm:prSet>
      <dgm:spPr/>
      <dgm:t>
        <a:bodyPr/>
        <a:lstStyle/>
        <a:p>
          <a:endParaRPr lang="es-ES"/>
        </a:p>
      </dgm:t>
    </dgm:pt>
    <dgm:pt modelId="{33A2546D-BAC6-4B41-AFD8-7A2EFC23741A}" type="pres">
      <dgm:prSet presAssocID="{C2513C97-9048-4158-96EE-9CDF9CF4F299}" presName="node" presStyleLbl="node1" presStyleIdx="0" presStyleCnt="3" custScaleX="131310">
        <dgm:presLayoutVars>
          <dgm:bulletEnabled val="1"/>
        </dgm:presLayoutVars>
      </dgm:prSet>
      <dgm:spPr/>
      <dgm:t>
        <a:bodyPr/>
        <a:lstStyle/>
        <a:p>
          <a:endParaRPr lang="es-ES"/>
        </a:p>
      </dgm:t>
    </dgm:pt>
    <dgm:pt modelId="{FFAFA46E-88EB-4DEA-82BB-2C9E43856BBE}" type="pres">
      <dgm:prSet presAssocID="{1FC70D30-CDBF-43FE-A4F6-74061314689B}" presName="sibTrans" presStyleCnt="0"/>
      <dgm:spPr/>
    </dgm:pt>
    <dgm:pt modelId="{6DA9E811-936E-41E8-9545-3A38A032BDC1}" type="pres">
      <dgm:prSet presAssocID="{E23ABE6D-8DBD-4E4B-8DB3-17AB9F345B61}" presName="node" presStyleLbl="node1" presStyleIdx="1" presStyleCnt="3" custScaleX="137112">
        <dgm:presLayoutVars>
          <dgm:bulletEnabled val="1"/>
        </dgm:presLayoutVars>
      </dgm:prSet>
      <dgm:spPr/>
      <dgm:t>
        <a:bodyPr/>
        <a:lstStyle/>
        <a:p>
          <a:endParaRPr lang="es-ES"/>
        </a:p>
      </dgm:t>
    </dgm:pt>
    <dgm:pt modelId="{D485D3F0-F49C-4C24-A096-2085179FA275}" type="pres">
      <dgm:prSet presAssocID="{8A613FD6-25AD-493D-98D2-F92E645F74FE}" presName="sibTrans" presStyleCnt="0"/>
      <dgm:spPr/>
    </dgm:pt>
    <dgm:pt modelId="{226B29A9-E22D-4567-B5A5-31E8D3CDB00A}" type="pres">
      <dgm:prSet presAssocID="{1EFE45A1-EF48-473B-BDE3-06190B932746}" presName="node" presStyleLbl="node1" presStyleIdx="2" presStyleCnt="3" custScaleX="114083">
        <dgm:presLayoutVars>
          <dgm:bulletEnabled val="1"/>
        </dgm:presLayoutVars>
      </dgm:prSet>
      <dgm:spPr/>
      <dgm:t>
        <a:bodyPr/>
        <a:lstStyle/>
        <a:p>
          <a:endParaRPr lang="es-ES"/>
        </a:p>
      </dgm:t>
    </dgm:pt>
  </dgm:ptLst>
  <dgm:cxnLst>
    <dgm:cxn modelId="{87545E9F-03FB-4233-BDC3-36431158979C}" type="presOf" srcId="{1A59AA6C-E501-481E-9A10-2D42CD921C0C}" destId="{33A2546D-BAC6-4B41-AFD8-7A2EFC23741A}" srcOrd="0" destOrd="3" presId="urn:microsoft.com/office/officeart/2005/8/layout/hList6"/>
    <dgm:cxn modelId="{E46B0201-673E-45A5-A854-5542DFDC6EB0}" type="presOf" srcId="{4C03D5B6-AFA8-413B-A4EE-5B52FF260654}" destId="{226B29A9-E22D-4567-B5A5-31E8D3CDB00A}" srcOrd="0" destOrd="2" presId="urn:microsoft.com/office/officeart/2005/8/layout/hList6"/>
    <dgm:cxn modelId="{7B297B5D-59B1-43BA-BA8C-D494548890BD}" type="presOf" srcId="{15DC34DE-415E-498B-AB98-BF78B223B6D3}" destId="{6DA9E811-936E-41E8-9545-3A38A032BDC1}" srcOrd="0" destOrd="6" presId="urn:microsoft.com/office/officeart/2005/8/layout/hList6"/>
    <dgm:cxn modelId="{B7C5A8F6-F398-4473-9B5B-3D5F6018D8FD}" srcId="{E23ABE6D-8DBD-4E4B-8DB3-17AB9F345B61}" destId="{15DC34DE-415E-498B-AB98-BF78B223B6D3}" srcOrd="5" destOrd="0" parTransId="{42697B37-3AAF-4672-9966-353C9015993A}" sibTransId="{7A31C698-DDDB-4267-8B47-BB09DFD3E373}"/>
    <dgm:cxn modelId="{A66B61E0-CD4F-4173-B0B0-6F90D16D2A8C}" srcId="{827F0093-9F4A-40DD-A732-DFBABC3DD763}" destId="{1EFE45A1-EF48-473B-BDE3-06190B932746}" srcOrd="2" destOrd="0" parTransId="{B1413850-704F-40F2-85E3-259B6749DBEF}" sibTransId="{3B5661CE-2D0A-4492-B88F-820B560E1F5A}"/>
    <dgm:cxn modelId="{526FF594-D591-4BDA-99B0-039F8863EE50}" type="presOf" srcId="{827F0093-9F4A-40DD-A732-DFBABC3DD763}" destId="{16297E19-DA18-4E89-88AF-8289C82D10B4}" srcOrd="0" destOrd="0" presId="urn:microsoft.com/office/officeart/2005/8/layout/hList6"/>
    <dgm:cxn modelId="{AD026100-0F5F-4427-A708-B13CEA24E34F}" type="presOf" srcId="{BBB7A9FE-756A-445C-8696-B46C3FA37547}" destId="{226B29A9-E22D-4567-B5A5-31E8D3CDB00A}" srcOrd="0" destOrd="4" presId="urn:microsoft.com/office/officeart/2005/8/layout/hList6"/>
    <dgm:cxn modelId="{32EC47AB-E6B5-428E-B2D4-2E25CDDF2500}" srcId="{E23ABE6D-8DBD-4E4B-8DB3-17AB9F345B61}" destId="{2EEB323A-934A-43C4-ACDC-2BD6C75B8F39}" srcOrd="1" destOrd="0" parTransId="{7F4396FC-4F46-46B2-8B4F-02D891CFA8D8}" sibTransId="{79A49B9D-9219-4655-89C2-78E47065ACB1}"/>
    <dgm:cxn modelId="{F5FE3BBC-CD32-4B59-9739-B69BB8620952}" srcId="{E23ABE6D-8DBD-4E4B-8DB3-17AB9F345B61}" destId="{43E57C56-F160-4668-986F-47DDC6C17221}" srcOrd="2" destOrd="0" parTransId="{F244F303-695F-4277-BDF1-E6B26136E5F3}" sibTransId="{D5FD478A-B00A-4A15-B43E-0ED8774DBD34}"/>
    <dgm:cxn modelId="{BEBE9110-F08C-47DE-B3FC-189483A79B97}" srcId="{C2513C97-9048-4158-96EE-9CDF9CF4F299}" destId="{7075AC3C-9B14-467A-A0D1-AE66BC553311}" srcOrd="3" destOrd="0" parTransId="{AB4720C1-D09F-4ECC-B0A2-AE32416086B7}" sibTransId="{4EE4B564-FE81-4BA0-983D-137320BC6270}"/>
    <dgm:cxn modelId="{0AE5636A-9766-43F8-9744-D4A8E4AD62BF}" type="presOf" srcId="{43E57C56-F160-4668-986F-47DDC6C17221}" destId="{6DA9E811-936E-41E8-9545-3A38A032BDC1}" srcOrd="0" destOrd="3" presId="urn:microsoft.com/office/officeart/2005/8/layout/hList6"/>
    <dgm:cxn modelId="{D2D31318-7C9E-4214-B85F-ED17924A3362}" srcId="{1EFE45A1-EF48-473B-BDE3-06190B932746}" destId="{9FC213BF-382F-4A06-B2CA-7A1832399945}" srcOrd="0" destOrd="0" parTransId="{334F05E0-E6DC-4136-9313-70544FE03310}" sibTransId="{C06204BB-2B11-4CE8-8B70-BB43E9712565}"/>
    <dgm:cxn modelId="{215B3B37-AB56-4F64-8C51-105E9632274A}" srcId="{C2513C97-9048-4158-96EE-9CDF9CF4F299}" destId="{1A59AA6C-E501-481E-9A10-2D42CD921C0C}" srcOrd="2" destOrd="0" parTransId="{3E18DC61-A15E-4C52-92D4-B8679F32BF62}" sibTransId="{2D01F9E8-89C6-4F09-B2DE-11725CFA13A3}"/>
    <dgm:cxn modelId="{30099713-1EB7-4737-96B0-045470625FE8}" type="presOf" srcId="{F6A2675A-539E-461C-AD67-93DB99FFF137}" destId="{33A2546D-BAC6-4B41-AFD8-7A2EFC23741A}" srcOrd="0" destOrd="1" presId="urn:microsoft.com/office/officeart/2005/8/layout/hList6"/>
    <dgm:cxn modelId="{0B05D1FC-DA92-40E3-BA0B-804E4E9050ED}" type="presOf" srcId="{7075AC3C-9B14-467A-A0D1-AE66BC553311}" destId="{33A2546D-BAC6-4B41-AFD8-7A2EFC23741A}" srcOrd="0" destOrd="4" presId="urn:microsoft.com/office/officeart/2005/8/layout/hList6"/>
    <dgm:cxn modelId="{41633A45-17AF-4086-A1B1-5A8C39679F2E}" srcId="{E23ABE6D-8DBD-4E4B-8DB3-17AB9F345B61}" destId="{07390E17-6748-4F0E-A283-2A06D13AD45E}" srcOrd="4" destOrd="0" parTransId="{704D1BF2-DFED-4803-9664-DBDE17961897}" sibTransId="{D1F58B4D-426E-4CB9-A4B1-D8D3B24C1B9C}"/>
    <dgm:cxn modelId="{874A77CE-5E80-4B31-B27A-BDD909D83641}" type="presOf" srcId="{C2513C97-9048-4158-96EE-9CDF9CF4F299}" destId="{33A2546D-BAC6-4B41-AFD8-7A2EFC23741A}" srcOrd="0" destOrd="0" presId="urn:microsoft.com/office/officeart/2005/8/layout/hList6"/>
    <dgm:cxn modelId="{DFECFACB-90D4-48DD-A0B9-B1E91CBB96F7}" type="presOf" srcId="{1EFE45A1-EF48-473B-BDE3-06190B932746}" destId="{226B29A9-E22D-4567-B5A5-31E8D3CDB00A}" srcOrd="0" destOrd="0" presId="urn:microsoft.com/office/officeart/2005/8/layout/hList6"/>
    <dgm:cxn modelId="{8FB05915-85BC-40EA-BD60-F99A46543693}" srcId="{1EFE45A1-EF48-473B-BDE3-06190B932746}" destId="{BBB7A9FE-756A-445C-8696-B46C3FA37547}" srcOrd="3" destOrd="0" parTransId="{1ACD46A6-DAED-4B25-938D-1ED246A03B2A}" sibTransId="{8DA79A58-A496-4B29-A4A0-98F8E951BDF3}"/>
    <dgm:cxn modelId="{F86EAF57-FF80-476B-BB84-1890C3246944}" srcId="{E23ABE6D-8DBD-4E4B-8DB3-17AB9F345B61}" destId="{C616A666-39F8-4F29-B9E9-E54B2351E300}" srcOrd="0" destOrd="0" parTransId="{2075D388-A9DF-438F-B9EA-B306DE1C0E4E}" sibTransId="{C8EEFBD0-E607-4253-8312-48C0B0AC523C}"/>
    <dgm:cxn modelId="{5714CA56-DCFF-4015-B01A-63877F2EEFD8}" type="presOf" srcId="{17BB49A6-B569-4D27-94EE-22F6E1758EA4}" destId="{33A2546D-BAC6-4B41-AFD8-7A2EFC23741A}" srcOrd="0" destOrd="2" presId="urn:microsoft.com/office/officeart/2005/8/layout/hList6"/>
    <dgm:cxn modelId="{295AFC29-CB19-4331-8EEA-078FF0CA0283}" srcId="{827F0093-9F4A-40DD-A732-DFBABC3DD763}" destId="{C2513C97-9048-4158-96EE-9CDF9CF4F299}" srcOrd="0" destOrd="0" parTransId="{F14B0AFC-6A44-402E-8411-FC9CE085791B}" sibTransId="{1FC70D30-CDBF-43FE-A4F6-74061314689B}"/>
    <dgm:cxn modelId="{010D2084-A55A-45C3-B9EC-2D2B19E2779A}" srcId="{C2513C97-9048-4158-96EE-9CDF9CF4F299}" destId="{A627BAC5-C6EA-4173-B3EE-83C333570085}" srcOrd="4" destOrd="0" parTransId="{8BAF5E80-F07E-46F0-9B0C-14BC9EAA9DE7}" sibTransId="{DF81C7FE-2E08-4E2B-9CF4-77822002F1BB}"/>
    <dgm:cxn modelId="{786F6C70-500C-45E8-B494-F488F8BD79E3}" srcId="{1EFE45A1-EF48-473B-BDE3-06190B932746}" destId="{CEFD1AC3-84C1-4253-B921-416291126F6D}" srcOrd="2" destOrd="0" parTransId="{73BAE135-CB01-4D7C-A009-DB39AC0FB954}" sibTransId="{F9ABADE9-A3C7-4C0A-B246-558A24636610}"/>
    <dgm:cxn modelId="{CC8063BF-30EF-4A79-86BA-D87E1946577D}" type="presOf" srcId="{9FC213BF-382F-4A06-B2CA-7A1832399945}" destId="{226B29A9-E22D-4567-B5A5-31E8D3CDB00A}" srcOrd="0" destOrd="1" presId="urn:microsoft.com/office/officeart/2005/8/layout/hList6"/>
    <dgm:cxn modelId="{08F64CC5-A3B0-46F3-A52C-E141C7991D5D}" srcId="{E23ABE6D-8DBD-4E4B-8DB3-17AB9F345B61}" destId="{88C11299-D58E-41BA-BE4D-736DCE200F96}" srcOrd="3" destOrd="0" parTransId="{EDD0C2E2-DCE8-45C2-8923-B07D2EAB265C}" sibTransId="{9BECC159-F555-4041-BEA5-A4D7306B96AF}"/>
    <dgm:cxn modelId="{92640B29-1BA1-4EB5-B8AA-0DC3EBC351A5}" srcId="{C2513C97-9048-4158-96EE-9CDF9CF4F299}" destId="{17BB49A6-B569-4D27-94EE-22F6E1758EA4}" srcOrd="1" destOrd="0" parTransId="{463D65EA-CC3A-4447-9B72-8A881D47E35F}" sibTransId="{0C8BC6B0-ABF8-4BD3-8E5E-317268668142}"/>
    <dgm:cxn modelId="{8BCF53E2-45FD-4DF4-8C0E-397D19145ED5}" type="presOf" srcId="{07390E17-6748-4F0E-A283-2A06D13AD45E}" destId="{6DA9E811-936E-41E8-9545-3A38A032BDC1}" srcOrd="0" destOrd="5" presId="urn:microsoft.com/office/officeart/2005/8/layout/hList6"/>
    <dgm:cxn modelId="{0F7330FE-1337-4671-A4AB-DF139E27F488}" type="presOf" srcId="{A627BAC5-C6EA-4173-B3EE-83C333570085}" destId="{33A2546D-BAC6-4B41-AFD8-7A2EFC23741A}" srcOrd="0" destOrd="5" presId="urn:microsoft.com/office/officeart/2005/8/layout/hList6"/>
    <dgm:cxn modelId="{196840E3-5E2E-4FBF-8BA8-B4238E96642E}" srcId="{827F0093-9F4A-40DD-A732-DFBABC3DD763}" destId="{E23ABE6D-8DBD-4E4B-8DB3-17AB9F345B61}" srcOrd="1" destOrd="0" parTransId="{DD547479-3100-4017-B78A-E4E7CFEEC1A9}" sibTransId="{8A613FD6-25AD-493D-98D2-F92E645F74FE}"/>
    <dgm:cxn modelId="{EB7914B9-696A-4E84-9EE2-936F0391F56F}" type="presOf" srcId="{2EEB323A-934A-43C4-ACDC-2BD6C75B8F39}" destId="{6DA9E811-936E-41E8-9545-3A38A032BDC1}" srcOrd="0" destOrd="2" presId="urn:microsoft.com/office/officeart/2005/8/layout/hList6"/>
    <dgm:cxn modelId="{BEED49AC-2451-4904-B23C-A190E0570929}" srcId="{C2513C97-9048-4158-96EE-9CDF9CF4F299}" destId="{F6A2675A-539E-461C-AD67-93DB99FFF137}" srcOrd="0" destOrd="0" parTransId="{F3B1B28C-9EFD-4B80-A7C5-D41C9336692D}" sibTransId="{DF00C6E7-F374-4078-9337-F0237F292745}"/>
    <dgm:cxn modelId="{C5D4BA5E-5FAE-4366-B38C-A18DE4ABFBA8}" type="presOf" srcId="{E23ABE6D-8DBD-4E4B-8DB3-17AB9F345B61}" destId="{6DA9E811-936E-41E8-9545-3A38A032BDC1}" srcOrd="0" destOrd="0" presId="urn:microsoft.com/office/officeart/2005/8/layout/hList6"/>
    <dgm:cxn modelId="{D119CE16-B0DB-406B-9701-3A65C4376997}" srcId="{E23ABE6D-8DBD-4E4B-8DB3-17AB9F345B61}" destId="{ABA2FD17-A3EC-4B1F-9D20-F8B5635B7850}" srcOrd="6" destOrd="0" parTransId="{EB0300FF-D8B8-4020-8B52-BEC205CB2528}" sibTransId="{91E57358-EFAA-42EB-96D1-4CC1F3742074}"/>
    <dgm:cxn modelId="{112DEC52-EA6B-478C-94D0-B9CCFDD01362}" type="presOf" srcId="{ABA2FD17-A3EC-4B1F-9D20-F8B5635B7850}" destId="{6DA9E811-936E-41E8-9545-3A38A032BDC1}" srcOrd="0" destOrd="7" presId="urn:microsoft.com/office/officeart/2005/8/layout/hList6"/>
    <dgm:cxn modelId="{0CDAAB17-0B9E-4F4E-8DF6-4F215FBA2C9A}" srcId="{1EFE45A1-EF48-473B-BDE3-06190B932746}" destId="{4C03D5B6-AFA8-413B-A4EE-5B52FF260654}" srcOrd="1" destOrd="0" parTransId="{894714BD-D2E4-4E8E-B22E-AF4D09F290BE}" sibTransId="{1695C9AB-7DB4-4C5A-A988-9DB47D49005A}"/>
    <dgm:cxn modelId="{558E235B-E6B9-457F-8AC1-021BCEE7C3AB}" type="presOf" srcId="{C616A666-39F8-4F29-B9E9-E54B2351E300}" destId="{6DA9E811-936E-41E8-9545-3A38A032BDC1}" srcOrd="0" destOrd="1" presId="urn:microsoft.com/office/officeart/2005/8/layout/hList6"/>
    <dgm:cxn modelId="{F230EA25-07A5-48AF-8EFF-C883FD1CB457}" type="presOf" srcId="{88C11299-D58E-41BA-BE4D-736DCE200F96}" destId="{6DA9E811-936E-41E8-9545-3A38A032BDC1}" srcOrd="0" destOrd="4" presId="urn:microsoft.com/office/officeart/2005/8/layout/hList6"/>
    <dgm:cxn modelId="{D23BED62-B8BD-4560-87AB-B74D919DD9FD}" type="presOf" srcId="{CEFD1AC3-84C1-4253-B921-416291126F6D}" destId="{226B29A9-E22D-4567-B5A5-31E8D3CDB00A}" srcOrd="0" destOrd="3" presId="urn:microsoft.com/office/officeart/2005/8/layout/hList6"/>
    <dgm:cxn modelId="{2DD7ACC1-88F7-457B-A4AE-476D51A33734}" type="presParOf" srcId="{16297E19-DA18-4E89-88AF-8289C82D10B4}" destId="{33A2546D-BAC6-4B41-AFD8-7A2EFC23741A}" srcOrd="0" destOrd="0" presId="urn:microsoft.com/office/officeart/2005/8/layout/hList6"/>
    <dgm:cxn modelId="{CF3D112C-9292-4EA9-967B-2ED218652754}" type="presParOf" srcId="{16297E19-DA18-4E89-88AF-8289C82D10B4}" destId="{FFAFA46E-88EB-4DEA-82BB-2C9E43856BBE}" srcOrd="1" destOrd="0" presId="urn:microsoft.com/office/officeart/2005/8/layout/hList6"/>
    <dgm:cxn modelId="{BC056C03-A3D6-4A7B-9EAD-12A3B0FEBFC4}" type="presParOf" srcId="{16297E19-DA18-4E89-88AF-8289C82D10B4}" destId="{6DA9E811-936E-41E8-9545-3A38A032BDC1}" srcOrd="2" destOrd="0" presId="urn:microsoft.com/office/officeart/2005/8/layout/hList6"/>
    <dgm:cxn modelId="{E2335B90-6463-4F6F-A42C-63B0B9717DA9}" type="presParOf" srcId="{16297E19-DA18-4E89-88AF-8289C82D10B4}" destId="{D485D3F0-F49C-4C24-A096-2085179FA275}" srcOrd="3" destOrd="0" presId="urn:microsoft.com/office/officeart/2005/8/layout/hList6"/>
    <dgm:cxn modelId="{28FA95A1-6E61-4060-97D9-D9DA4655C2EE}" type="presParOf" srcId="{16297E19-DA18-4E89-88AF-8289C82D10B4}" destId="{226B29A9-E22D-4567-B5A5-31E8D3CDB00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7F94D-A0E5-4288-BF7A-7F45761CC4DE}">
      <dsp:nvSpPr>
        <dsp:cNvPr id="0" name=""/>
        <dsp:cNvSpPr/>
      </dsp:nvSpPr>
      <dsp:spPr>
        <a:xfrm>
          <a:off x="8278" y="1889418"/>
          <a:ext cx="2494129" cy="451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dirty="0">
              <a:latin typeface="Futura LT Medium" panose="02000804020000020003"/>
            </a:rPr>
            <a:t>CONOCIMIENTO</a:t>
          </a:r>
        </a:p>
      </dsp:txBody>
      <dsp:txXfrm>
        <a:off x="8278" y="1889418"/>
        <a:ext cx="2494129" cy="451827"/>
      </dsp:txXfrm>
    </dsp:sp>
    <dsp:sp modelId="{A9D22550-9CEE-43FA-B1D9-4FADE0A54C3F}">
      <dsp:nvSpPr>
        <dsp:cNvPr id="0" name=""/>
        <dsp:cNvSpPr/>
      </dsp:nvSpPr>
      <dsp:spPr>
        <a:xfrm>
          <a:off x="568253" y="1752000"/>
          <a:ext cx="109061" cy="109061"/>
        </a:xfrm>
        <a:prstGeom prst="ellipse">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81A1D4B-88F7-4748-BF30-57B1208B1758}">
      <dsp:nvSpPr>
        <dsp:cNvPr id="0" name=""/>
        <dsp:cNvSpPr/>
      </dsp:nvSpPr>
      <dsp:spPr>
        <a:xfrm>
          <a:off x="644596" y="1599314"/>
          <a:ext cx="109061" cy="109061"/>
        </a:xfrm>
        <a:prstGeom prst="ellipse">
          <a:avLst/>
        </a:prstGeom>
        <a:gradFill rotWithShape="0">
          <a:gsLst>
            <a:gs pos="0">
              <a:schemeClr val="accent1">
                <a:shade val="80000"/>
                <a:hueOff val="15070"/>
                <a:satOff val="288"/>
                <a:lumOff val="1270"/>
                <a:alphaOff val="0"/>
                <a:satMod val="103000"/>
                <a:lumMod val="102000"/>
                <a:tint val="94000"/>
              </a:schemeClr>
            </a:gs>
            <a:gs pos="50000">
              <a:schemeClr val="accent1">
                <a:shade val="80000"/>
                <a:hueOff val="15070"/>
                <a:satOff val="288"/>
                <a:lumOff val="1270"/>
                <a:alphaOff val="0"/>
                <a:satMod val="110000"/>
                <a:lumMod val="100000"/>
                <a:shade val="100000"/>
              </a:schemeClr>
            </a:gs>
            <a:gs pos="100000">
              <a:schemeClr val="accent1">
                <a:shade val="80000"/>
                <a:hueOff val="15070"/>
                <a:satOff val="288"/>
                <a:lumOff val="12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71B6B38-ACD9-481E-BCC2-F9882ACB12B3}">
      <dsp:nvSpPr>
        <dsp:cNvPr id="0" name=""/>
        <dsp:cNvSpPr/>
      </dsp:nvSpPr>
      <dsp:spPr>
        <a:xfrm>
          <a:off x="827820" y="1629851"/>
          <a:ext cx="171382" cy="171382"/>
        </a:xfrm>
        <a:prstGeom prst="ellipse">
          <a:avLst/>
        </a:prstGeom>
        <a:gradFill rotWithShape="0">
          <a:gsLst>
            <a:gs pos="0">
              <a:schemeClr val="accent1">
                <a:shade val="80000"/>
                <a:hueOff val="30140"/>
                <a:satOff val="575"/>
                <a:lumOff val="2539"/>
                <a:alphaOff val="0"/>
                <a:satMod val="103000"/>
                <a:lumMod val="102000"/>
                <a:tint val="94000"/>
              </a:schemeClr>
            </a:gs>
            <a:gs pos="50000">
              <a:schemeClr val="accent1">
                <a:shade val="80000"/>
                <a:hueOff val="30140"/>
                <a:satOff val="575"/>
                <a:lumOff val="2539"/>
                <a:alphaOff val="0"/>
                <a:satMod val="110000"/>
                <a:lumMod val="100000"/>
                <a:shade val="100000"/>
              </a:schemeClr>
            </a:gs>
            <a:gs pos="100000">
              <a:schemeClr val="accent1">
                <a:shade val="80000"/>
                <a:hueOff val="30140"/>
                <a:satOff val="575"/>
                <a:lumOff val="25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7581116-B4B5-4C5D-B2EE-303551830A11}">
      <dsp:nvSpPr>
        <dsp:cNvPr id="0" name=""/>
        <dsp:cNvSpPr/>
      </dsp:nvSpPr>
      <dsp:spPr>
        <a:xfrm>
          <a:off x="980507" y="1461896"/>
          <a:ext cx="109061" cy="109061"/>
        </a:xfrm>
        <a:prstGeom prst="ellipse">
          <a:avLst/>
        </a:prstGeom>
        <a:gradFill rotWithShape="0">
          <a:gsLst>
            <a:gs pos="0">
              <a:schemeClr val="accent1">
                <a:shade val="80000"/>
                <a:hueOff val="45211"/>
                <a:satOff val="863"/>
                <a:lumOff val="3809"/>
                <a:alphaOff val="0"/>
                <a:satMod val="103000"/>
                <a:lumMod val="102000"/>
                <a:tint val="94000"/>
              </a:schemeClr>
            </a:gs>
            <a:gs pos="50000">
              <a:schemeClr val="accent1">
                <a:shade val="80000"/>
                <a:hueOff val="45211"/>
                <a:satOff val="863"/>
                <a:lumOff val="3809"/>
                <a:alphaOff val="0"/>
                <a:satMod val="110000"/>
                <a:lumMod val="100000"/>
                <a:shade val="100000"/>
              </a:schemeClr>
            </a:gs>
            <a:gs pos="100000">
              <a:schemeClr val="accent1">
                <a:shade val="80000"/>
                <a:hueOff val="45211"/>
                <a:satOff val="863"/>
                <a:lumOff val="38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6810B2-C8D4-48A7-9691-46C04C7EAD3D}">
      <dsp:nvSpPr>
        <dsp:cNvPr id="0" name=""/>
        <dsp:cNvSpPr/>
      </dsp:nvSpPr>
      <dsp:spPr>
        <a:xfrm>
          <a:off x="1178999" y="1400821"/>
          <a:ext cx="109061" cy="109061"/>
        </a:xfrm>
        <a:prstGeom prst="ellipse">
          <a:avLst/>
        </a:prstGeom>
        <a:gradFill rotWithShape="0">
          <a:gsLst>
            <a:gs pos="0">
              <a:schemeClr val="accent1">
                <a:shade val="80000"/>
                <a:hueOff val="60281"/>
                <a:satOff val="1150"/>
                <a:lumOff val="5079"/>
                <a:alphaOff val="0"/>
                <a:satMod val="103000"/>
                <a:lumMod val="102000"/>
                <a:tint val="94000"/>
              </a:schemeClr>
            </a:gs>
            <a:gs pos="50000">
              <a:schemeClr val="accent1">
                <a:shade val="80000"/>
                <a:hueOff val="60281"/>
                <a:satOff val="1150"/>
                <a:lumOff val="5079"/>
                <a:alphaOff val="0"/>
                <a:satMod val="110000"/>
                <a:lumMod val="100000"/>
                <a:shade val="100000"/>
              </a:schemeClr>
            </a:gs>
            <a:gs pos="100000">
              <a:schemeClr val="accent1">
                <a:shade val="80000"/>
                <a:hueOff val="60281"/>
                <a:satOff val="1150"/>
                <a:lumOff val="50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6BC989F-9C8A-4EF8-803D-03F6B8A482BB}">
      <dsp:nvSpPr>
        <dsp:cNvPr id="0" name=""/>
        <dsp:cNvSpPr/>
      </dsp:nvSpPr>
      <dsp:spPr>
        <a:xfrm>
          <a:off x="1423298" y="1507702"/>
          <a:ext cx="109061" cy="109061"/>
        </a:xfrm>
        <a:prstGeom prst="ellipse">
          <a:avLst/>
        </a:prstGeom>
        <a:gradFill rotWithShape="0">
          <a:gsLst>
            <a:gs pos="0">
              <a:schemeClr val="accent1">
                <a:shade val="80000"/>
                <a:hueOff val="75351"/>
                <a:satOff val="1438"/>
                <a:lumOff val="6349"/>
                <a:alphaOff val="0"/>
                <a:satMod val="103000"/>
                <a:lumMod val="102000"/>
                <a:tint val="94000"/>
              </a:schemeClr>
            </a:gs>
            <a:gs pos="50000">
              <a:schemeClr val="accent1">
                <a:shade val="80000"/>
                <a:hueOff val="75351"/>
                <a:satOff val="1438"/>
                <a:lumOff val="6349"/>
                <a:alphaOff val="0"/>
                <a:satMod val="110000"/>
                <a:lumMod val="100000"/>
                <a:shade val="100000"/>
              </a:schemeClr>
            </a:gs>
            <a:gs pos="100000">
              <a:schemeClr val="accent1">
                <a:shade val="80000"/>
                <a:hueOff val="75351"/>
                <a:satOff val="1438"/>
                <a:lumOff val="63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2542A5E-6733-49FE-AD1B-92B5BA5FE07E}">
      <dsp:nvSpPr>
        <dsp:cNvPr id="0" name=""/>
        <dsp:cNvSpPr/>
      </dsp:nvSpPr>
      <dsp:spPr>
        <a:xfrm>
          <a:off x="1575985" y="1584045"/>
          <a:ext cx="171382" cy="171382"/>
        </a:xfrm>
        <a:prstGeom prst="ellipse">
          <a:avLst/>
        </a:prstGeom>
        <a:gradFill rotWithShape="0">
          <a:gsLst>
            <a:gs pos="0">
              <a:schemeClr val="accent1">
                <a:shade val="80000"/>
                <a:hueOff val="90421"/>
                <a:satOff val="1725"/>
                <a:lumOff val="7618"/>
                <a:alphaOff val="0"/>
                <a:satMod val="103000"/>
                <a:lumMod val="102000"/>
                <a:tint val="94000"/>
              </a:schemeClr>
            </a:gs>
            <a:gs pos="50000">
              <a:schemeClr val="accent1">
                <a:shade val="80000"/>
                <a:hueOff val="90421"/>
                <a:satOff val="1725"/>
                <a:lumOff val="7618"/>
                <a:alphaOff val="0"/>
                <a:satMod val="110000"/>
                <a:lumMod val="100000"/>
                <a:shade val="100000"/>
              </a:schemeClr>
            </a:gs>
            <a:gs pos="100000">
              <a:schemeClr val="accent1">
                <a:shade val="80000"/>
                <a:hueOff val="90421"/>
                <a:satOff val="1725"/>
                <a:lumOff val="761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EDB2D6-C92A-4F5E-9DEB-0C359CE5D181}">
      <dsp:nvSpPr>
        <dsp:cNvPr id="0" name=""/>
        <dsp:cNvSpPr/>
      </dsp:nvSpPr>
      <dsp:spPr>
        <a:xfrm>
          <a:off x="1789746" y="1752000"/>
          <a:ext cx="109061" cy="109061"/>
        </a:xfrm>
        <a:prstGeom prst="ellipse">
          <a:avLst/>
        </a:prstGeom>
        <a:gradFill rotWithShape="0">
          <a:gsLst>
            <a:gs pos="0">
              <a:schemeClr val="accent1">
                <a:shade val="80000"/>
                <a:hueOff val="105491"/>
                <a:satOff val="2013"/>
                <a:lumOff val="8888"/>
                <a:alphaOff val="0"/>
                <a:satMod val="103000"/>
                <a:lumMod val="102000"/>
                <a:tint val="94000"/>
              </a:schemeClr>
            </a:gs>
            <a:gs pos="50000">
              <a:schemeClr val="accent1">
                <a:shade val="80000"/>
                <a:hueOff val="105491"/>
                <a:satOff val="2013"/>
                <a:lumOff val="8888"/>
                <a:alphaOff val="0"/>
                <a:satMod val="110000"/>
                <a:lumMod val="100000"/>
                <a:shade val="100000"/>
              </a:schemeClr>
            </a:gs>
            <a:gs pos="100000">
              <a:schemeClr val="accent1">
                <a:shade val="80000"/>
                <a:hueOff val="105491"/>
                <a:satOff val="2013"/>
                <a:lumOff val="88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D0DE19F-52F6-4166-8E75-3D6F89365A5B}">
      <dsp:nvSpPr>
        <dsp:cNvPr id="0" name=""/>
        <dsp:cNvSpPr/>
      </dsp:nvSpPr>
      <dsp:spPr>
        <a:xfrm>
          <a:off x="1881358" y="1919956"/>
          <a:ext cx="109061" cy="109061"/>
        </a:xfrm>
        <a:prstGeom prst="ellipse">
          <a:avLst/>
        </a:prstGeom>
        <a:gradFill rotWithShape="0">
          <a:gsLst>
            <a:gs pos="0">
              <a:schemeClr val="accent1">
                <a:shade val="80000"/>
                <a:hueOff val="120562"/>
                <a:satOff val="2300"/>
                <a:lumOff val="10158"/>
                <a:alphaOff val="0"/>
                <a:satMod val="103000"/>
                <a:lumMod val="102000"/>
                <a:tint val="94000"/>
              </a:schemeClr>
            </a:gs>
            <a:gs pos="50000">
              <a:schemeClr val="accent1">
                <a:shade val="80000"/>
                <a:hueOff val="120562"/>
                <a:satOff val="2300"/>
                <a:lumOff val="10158"/>
                <a:alphaOff val="0"/>
                <a:satMod val="110000"/>
                <a:lumMod val="100000"/>
                <a:shade val="100000"/>
              </a:schemeClr>
            </a:gs>
            <a:gs pos="100000">
              <a:schemeClr val="accent1">
                <a:shade val="80000"/>
                <a:hueOff val="120562"/>
                <a:satOff val="2300"/>
                <a:lumOff val="1015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7B2C5CF-3EDA-4673-BB81-1D73B2107E8C}">
      <dsp:nvSpPr>
        <dsp:cNvPr id="0" name=""/>
        <dsp:cNvSpPr/>
      </dsp:nvSpPr>
      <dsp:spPr>
        <a:xfrm>
          <a:off x="1087388" y="1599314"/>
          <a:ext cx="280444" cy="280444"/>
        </a:xfrm>
        <a:prstGeom prst="ellipse">
          <a:avLst/>
        </a:prstGeom>
        <a:gradFill rotWithShape="0">
          <a:gsLst>
            <a:gs pos="0">
              <a:schemeClr val="accent1">
                <a:shade val="80000"/>
                <a:hueOff val="135632"/>
                <a:satOff val="2588"/>
                <a:lumOff val="11428"/>
                <a:alphaOff val="0"/>
                <a:satMod val="103000"/>
                <a:lumMod val="102000"/>
                <a:tint val="94000"/>
              </a:schemeClr>
            </a:gs>
            <a:gs pos="50000">
              <a:schemeClr val="accent1">
                <a:shade val="80000"/>
                <a:hueOff val="135632"/>
                <a:satOff val="2588"/>
                <a:lumOff val="11428"/>
                <a:alphaOff val="0"/>
                <a:satMod val="110000"/>
                <a:lumMod val="100000"/>
                <a:shade val="100000"/>
              </a:schemeClr>
            </a:gs>
            <a:gs pos="100000">
              <a:schemeClr val="accent1">
                <a:shade val="80000"/>
                <a:hueOff val="135632"/>
                <a:satOff val="2588"/>
                <a:lumOff val="114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7EBC4D6-E032-41F1-AF4E-5364D5FADB10}">
      <dsp:nvSpPr>
        <dsp:cNvPr id="0" name=""/>
        <dsp:cNvSpPr/>
      </dsp:nvSpPr>
      <dsp:spPr>
        <a:xfrm>
          <a:off x="491910" y="2179523"/>
          <a:ext cx="109061" cy="109061"/>
        </a:xfrm>
        <a:prstGeom prst="ellipse">
          <a:avLst/>
        </a:prstGeom>
        <a:gradFill rotWithShape="0">
          <a:gsLst>
            <a:gs pos="0">
              <a:schemeClr val="accent1">
                <a:shade val="80000"/>
                <a:hueOff val="150702"/>
                <a:satOff val="2875"/>
                <a:lumOff val="12697"/>
                <a:alphaOff val="0"/>
                <a:satMod val="103000"/>
                <a:lumMod val="102000"/>
                <a:tint val="94000"/>
              </a:schemeClr>
            </a:gs>
            <a:gs pos="50000">
              <a:schemeClr val="accent1">
                <a:shade val="80000"/>
                <a:hueOff val="150702"/>
                <a:satOff val="2875"/>
                <a:lumOff val="12697"/>
                <a:alphaOff val="0"/>
                <a:satMod val="110000"/>
                <a:lumMod val="100000"/>
                <a:shade val="100000"/>
              </a:schemeClr>
            </a:gs>
            <a:gs pos="100000">
              <a:schemeClr val="accent1">
                <a:shade val="80000"/>
                <a:hueOff val="150702"/>
                <a:satOff val="2875"/>
                <a:lumOff val="1269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2A214D-26C7-4AAC-B8B2-F6C193A53E5C}">
      <dsp:nvSpPr>
        <dsp:cNvPr id="0" name=""/>
        <dsp:cNvSpPr/>
      </dsp:nvSpPr>
      <dsp:spPr>
        <a:xfrm>
          <a:off x="583522" y="2316941"/>
          <a:ext cx="171382" cy="171382"/>
        </a:xfrm>
        <a:prstGeom prst="ellipse">
          <a:avLst/>
        </a:prstGeom>
        <a:gradFill rotWithShape="0">
          <a:gsLst>
            <a:gs pos="0">
              <a:schemeClr val="accent1">
                <a:shade val="80000"/>
                <a:hueOff val="165772"/>
                <a:satOff val="3163"/>
                <a:lumOff val="13967"/>
                <a:alphaOff val="0"/>
                <a:satMod val="103000"/>
                <a:lumMod val="102000"/>
                <a:tint val="94000"/>
              </a:schemeClr>
            </a:gs>
            <a:gs pos="50000">
              <a:schemeClr val="accent1">
                <a:shade val="80000"/>
                <a:hueOff val="165772"/>
                <a:satOff val="3163"/>
                <a:lumOff val="13967"/>
                <a:alphaOff val="0"/>
                <a:satMod val="110000"/>
                <a:lumMod val="100000"/>
                <a:shade val="100000"/>
              </a:schemeClr>
            </a:gs>
            <a:gs pos="100000">
              <a:schemeClr val="accent1">
                <a:shade val="80000"/>
                <a:hueOff val="165772"/>
                <a:satOff val="3163"/>
                <a:lumOff val="1396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CBEA8D-66DE-4EE4-870E-809E2762E8CB}">
      <dsp:nvSpPr>
        <dsp:cNvPr id="0" name=""/>
        <dsp:cNvSpPr/>
      </dsp:nvSpPr>
      <dsp:spPr>
        <a:xfrm>
          <a:off x="812552" y="2439090"/>
          <a:ext cx="249284" cy="249284"/>
        </a:xfrm>
        <a:prstGeom prst="ellipse">
          <a:avLst/>
        </a:prstGeom>
        <a:gradFill rotWithShape="0">
          <a:gsLst>
            <a:gs pos="0">
              <a:schemeClr val="accent1">
                <a:shade val="80000"/>
                <a:hueOff val="180842"/>
                <a:satOff val="3450"/>
                <a:lumOff val="15237"/>
                <a:alphaOff val="0"/>
                <a:satMod val="103000"/>
                <a:lumMod val="102000"/>
                <a:tint val="94000"/>
              </a:schemeClr>
            </a:gs>
            <a:gs pos="50000">
              <a:schemeClr val="accent1">
                <a:shade val="80000"/>
                <a:hueOff val="180842"/>
                <a:satOff val="3450"/>
                <a:lumOff val="15237"/>
                <a:alphaOff val="0"/>
                <a:satMod val="110000"/>
                <a:lumMod val="100000"/>
                <a:shade val="100000"/>
              </a:schemeClr>
            </a:gs>
            <a:gs pos="100000">
              <a:schemeClr val="accent1">
                <a:shade val="80000"/>
                <a:hueOff val="180842"/>
                <a:satOff val="3450"/>
                <a:lumOff val="1523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1A717A8-CA75-4628-8A64-C773B39B2F33}">
      <dsp:nvSpPr>
        <dsp:cNvPr id="0" name=""/>
        <dsp:cNvSpPr/>
      </dsp:nvSpPr>
      <dsp:spPr>
        <a:xfrm>
          <a:off x="1133194" y="2637583"/>
          <a:ext cx="109061" cy="109061"/>
        </a:xfrm>
        <a:prstGeom prst="ellipse">
          <a:avLst/>
        </a:prstGeom>
        <a:gradFill rotWithShape="0">
          <a:gsLst>
            <a:gs pos="0">
              <a:schemeClr val="accent1">
                <a:shade val="80000"/>
                <a:hueOff val="195912"/>
                <a:satOff val="3738"/>
                <a:lumOff val="16506"/>
                <a:alphaOff val="0"/>
                <a:satMod val="103000"/>
                <a:lumMod val="102000"/>
                <a:tint val="94000"/>
              </a:schemeClr>
            </a:gs>
            <a:gs pos="50000">
              <a:schemeClr val="accent1">
                <a:shade val="80000"/>
                <a:hueOff val="195912"/>
                <a:satOff val="3738"/>
                <a:lumOff val="16506"/>
                <a:alphaOff val="0"/>
                <a:satMod val="110000"/>
                <a:lumMod val="100000"/>
                <a:shade val="100000"/>
              </a:schemeClr>
            </a:gs>
            <a:gs pos="100000">
              <a:schemeClr val="accent1">
                <a:shade val="80000"/>
                <a:hueOff val="195912"/>
                <a:satOff val="3738"/>
                <a:lumOff val="165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810445F-E166-47BE-82A1-7C70A0C9532A}">
      <dsp:nvSpPr>
        <dsp:cNvPr id="0" name=""/>
        <dsp:cNvSpPr/>
      </dsp:nvSpPr>
      <dsp:spPr>
        <a:xfrm>
          <a:off x="1194268" y="2439090"/>
          <a:ext cx="171382" cy="171382"/>
        </a:xfrm>
        <a:prstGeom prst="ellipse">
          <a:avLst/>
        </a:prstGeom>
        <a:gradFill rotWithShape="0">
          <a:gsLst>
            <a:gs pos="0">
              <a:schemeClr val="accent1">
                <a:shade val="80000"/>
                <a:hueOff val="210983"/>
                <a:satOff val="4025"/>
                <a:lumOff val="17776"/>
                <a:alphaOff val="0"/>
                <a:satMod val="103000"/>
                <a:lumMod val="102000"/>
                <a:tint val="94000"/>
              </a:schemeClr>
            </a:gs>
            <a:gs pos="50000">
              <a:schemeClr val="accent1">
                <a:shade val="80000"/>
                <a:hueOff val="210983"/>
                <a:satOff val="4025"/>
                <a:lumOff val="17776"/>
                <a:alphaOff val="0"/>
                <a:satMod val="110000"/>
                <a:lumMod val="100000"/>
                <a:shade val="100000"/>
              </a:schemeClr>
            </a:gs>
            <a:gs pos="100000">
              <a:schemeClr val="accent1">
                <a:shade val="80000"/>
                <a:hueOff val="210983"/>
                <a:satOff val="4025"/>
                <a:lumOff val="177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DD19EAD-DC19-43C5-AA9A-20DBB9029B06}">
      <dsp:nvSpPr>
        <dsp:cNvPr id="0" name=""/>
        <dsp:cNvSpPr/>
      </dsp:nvSpPr>
      <dsp:spPr>
        <a:xfrm>
          <a:off x="1346955" y="2652852"/>
          <a:ext cx="109061" cy="109061"/>
        </a:xfrm>
        <a:prstGeom prst="ellipse">
          <a:avLst/>
        </a:prstGeom>
        <a:gradFill rotWithShape="0">
          <a:gsLst>
            <a:gs pos="0">
              <a:schemeClr val="accent1">
                <a:shade val="80000"/>
                <a:hueOff val="226053"/>
                <a:satOff val="4313"/>
                <a:lumOff val="19046"/>
                <a:alphaOff val="0"/>
                <a:satMod val="103000"/>
                <a:lumMod val="102000"/>
                <a:tint val="94000"/>
              </a:schemeClr>
            </a:gs>
            <a:gs pos="50000">
              <a:schemeClr val="accent1">
                <a:shade val="80000"/>
                <a:hueOff val="226053"/>
                <a:satOff val="4313"/>
                <a:lumOff val="19046"/>
                <a:alphaOff val="0"/>
                <a:satMod val="110000"/>
                <a:lumMod val="100000"/>
                <a:shade val="100000"/>
              </a:schemeClr>
            </a:gs>
            <a:gs pos="100000">
              <a:schemeClr val="accent1">
                <a:shade val="80000"/>
                <a:hueOff val="226053"/>
                <a:satOff val="4313"/>
                <a:lumOff val="1904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2C28E98-3058-4614-B251-770060819734}">
      <dsp:nvSpPr>
        <dsp:cNvPr id="0" name=""/>
        <dsp:cNvSpPr/>
      </dsp:nvSpPr>
      <dsp:spPr>
        <a:xfrm>
          <a:off x="1484373" y="2408553"/>
          <a:ext cx="249284" cy="249284"/>
        </a:xfrm>
        <a:prstGeom prst="ellipse">
          <a:avLst/>
        </a:prstGeom>
        <a:gradFill rotWithShape="0">
          <a:gsLst>
            <a:gs pos="0">
              <a:schemeClr val="accent1">
                <a:shade val="80000"/>
                <a:hueOff val="241123"/>
                <a:satOff val="4600"/>
                <a:lumOff val="20316"/>
                <a:alphaOff val="0"/>
                <a:satMod val="103000"/>
                <a:lumMod val="102000"/>
                <a:tint val="94000"/>
              </a:schemeClr>
            </a:gs>
            <a:gs pos="50000">
              <a:schemeClr val="accent1">
                <a:shade val="80000"/>
                <a:hueOff val="241123"/>
                <a:satOff val="4600"/>
                <a:lumOff val="20316"/>
                <a:alphaOff val="0"/>
                <a:satMod val="110000"/>
                <a:lumMod val="100000"/>
                <a:shade val="100000"/>
              </a:schemeClr>
            </a:gs>
            <a:gs pos="100000">
              <a:schemeClr val="accent1">
                <a:shade val="80000"/>
                <a:hueOff val="241123"/>
                <a:satOff val="4600"/>
                <a:lumOff val="2031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8DD4373-B02E-4428-B488-927C673F5B03}">
      <dsp:nvSpPr>
        <dsp:cNvPr id="0" name=""/>
        <dsp:cNvSpPr/>
      </dsp:nvSpPr>
      <dsp:spPr>
        <a:xfrm>
          <a:off x="1820283" y="2347478"/>
          <a:ext cx="171382" cy="171382"/>
        </a:xfrm>
        <a:prstGeom prst="ellipse">
          <a:avLst/>
        </a:prstGeom>
        <a:gradFill rotWithShape="0">
          <a:gsLst>
            <a:gs pos="0">
              <a:schemeClr val="accent1">
                <a:shade val="80000"/>
                <a:hueOff val="256193"/>
                <a:satOff val="4888"/>
                <a:lumOff val="21585"/>
                <a:alphaOff val="0"/>
                <a:satMod val="103000"/>
                <a:lumMod val="102000"/>
                <a:tint val="94000"/>
              </a:schemeClr>
            </a:gs>
            <a:gs pos="50000">
              <a:schemeClr val="accent1">
                <a:shade val="80000"/>
                <a:hueOff val="256193"/>
                <a:satOff val="4888"/>
                <a:lumOff val="21585"/>
                <a:alphaOff val="0"/>
                <a:satMod val="110000"/>
                <a:lumMod val="100000"/>
                <a:shade val="100000"/>
              </a:schemeClr>
            </a:gs>
            <a:gs pos="100000">
              <a:schemeClr val="accent1">
                <a:shade val="80000"/>
                <a:hueOff val="256193"/>
                <a:satOff val="4888"/>
                <a:lumOff val="21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200A361-1C99-4AF1-8156-211731FD9168}">
      <dsp:nvSpPr>
        <dsp:cNvPr id="0" name=""/>
        <dsp:cNvSpPr/>
      </dsp:nvSpPr>
      <dsp:spPr>
        <a:xfrm>
          <a:off x="2502407" y="1629597"/>
          <a:ext cx="503327" cy="960906"/>
        </a:xfrm>
        <a:prstGeom prst="chevron">
          <a:avLst>
            <a:gd name="adj" fmla="val 6231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C233E6F-9EF1-4691-8EAA-1F3D0F10644C}">
      <dsp:nvSpPr>
        <dsp:cNvPr id="0" name=""/>
        <dsp:cNvSpPr/>
      </dsp:nvSpPr>
      <dsp:spPr>
        <a:xfrm>
          <a:off x="3005735" y="1630064"/>
          <a:ext cx="2034165" cy="96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a:latin typeface="Futura LT Medium" panose="02000804020000020003"/>
            </a:rPr>
            <a:t>REDUCCIÓN</a:t>
          </a:r>
          <a:endParaRPr lang="es-MX" sz="1800" kern="1200" dirty="0">
            <a:latin typeface="Futura LT Medium" panose="02000804020000020003"/>
          </a:endParaRPr>
        </a:p>
      </dsp:txBody>
      <dsp:txXfrm>
        <a:off x="3005735" y="1630064"/>
        <a:ext cx="2034165" cy="960897"/>
      </dsp:txXfrm>
    </dsp:sp>
    <dsp:sp modelId="{185AB905-D22E-4097-9DB6-5897F3096FE8}">
      <dsp:nvSpPr>
        <dsp:cNvPr id="0" name=""/>
        <dsp:cNvSpPr/>
      </dsp:nvSpPr>
      <dsp:spPr>
        <a:xfrm>
          <a:off x="5039900" y="1629597"/>
          <a:ext cx="503327" cy="960906"/>
        </a:xfrm>
        <a:prstGeom prst="chevron">
          <a:avLst>
            <a:gd name="adj" fmla="val 62310"/>
          </a:avLst>
        </a:prstGeom>
        <a:gradFill rotWithShape="0">
          <a:gsLst>
            <a:gs pos="0">
              <a:schemeClr val="accent1">
                <a:shade val="90000"/>
                <a:hueOff val="135647"/>
                <a:satOff val="-313"/>
                <a:lumOff val="9936"/>
                <a:alphaOff val="0"/>
                <a:satMod val="103000"/>
                <a:lumMod val="102000"/>
                <a:tint val="94000"/>
              </a:schemeClr>
            </a:gs>
            <a:gs pos="50000">
              <a:schemeClr val="accent1">
                <a:shade val="90000"/>
                <a:hueOff val="135647"/>
                <a:satOff val="-313"/>
                <a:lumOff val="9936"/>
                <a:alphaOff val="0"/>
                <a:satMod val="110000"/>
                <a:lumMod val="100000"/>
                <a:shade val="100000"/>
              </a:schemeClr>
            </a:gs>
            <a:gs pos="100000">
              <a:schemeClr val="accent1">
                <a:shade val="90000"/>
                <a:hueOff val="135647"/>
                <a:satOff val="-313"/>
                <a:lumOff val="99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5D8185-949E-4B99-8CC7-DF5A4AEE8D94}">
      <dsp:nvSpPr>
        <dsp:cNvPr id="0" name=""/>
        <dsp:cNvSpPr/>
      </dsp:nvSpPr>
      <dsp:spPr>
        <a:xfrm>
          <a:off x="5543227" y="1630064"/>
          <a:ext cx="1372710" cy="96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MX" sz="1800" kern="1200">
              <a:latin typeface="Futura LT Medium" panose="02000804020000020003"/>
            </a:rPr>
            <a:t>MANEJO</a:t>
          </a:r>
          <a:endParaRPr lang="es-MX" sz="1800" kern="1200" dirty="0">
            <a:latin typeface="Futura LT Medium" panose="02000804020000020003"/>
          </a:endParaRPr>
        </a:p>
      </dsp:txBody>
      <dsp:txXfrm>
        <a:off x="5543227" y="1630064"/>
        <a:ext cx="1372710" cy="960897"/>
      </dsp:txXfrm>
    </dsp:sp>
    <dsp:sp modelId="{E2390BCC-9AD0-41E6-A739-D393D7BEF966}">
      <dsp:nvSpPr>
        <dsp:cNvPr id="0" name=""/>
        <dsp:cNvSpPr/>
      </dsp:nvSpPr>
      <dsp:spPr>
        <a:xfrm>
          <a:off x="6915938" y="1629597"/>
          <a:ext cx="503327" cy="960906"/>
        </a:xfrm>
        <a:prstGeom prst="chevron">
          <a:avLst>
            <a:gd name="adj" fmla="val 62310"/>
          </a:avLst>
        </a:prstGeom>
        <a:gradFill rotWithShape="0">
          <a:gsLst>
            <a:gs pos="0">
              <a:schemeClr val="accent1">
                <a:shade val="90000"/>
                <a:hueOff val="271295"/>
                <a:satOff val="-626"/>
                <a:lumOff val="19871"/>
                <a:alphaOff val="0"/>
                <a:satMod val="103000"/>
                <a:lumMod val="102000"/>
                <a:tint val="94000"/>
              </a:schemeClr>
            </a:gs>
            <a:gs pos="50000">
              <a:schemeClr val="accent1">
                <a:shade val="90000"/>
                <a:hueOff val="271295"/>
                <a:satOff val="-626"/>
                <a:lumOff val="19871"/>
                <a:alphaOff val="0"/>
                <a:satMod val="110000"/>
                <a:lumMod val="100000"/>
                <a:shade val="100000"/>
              </a:schemeClr>
            </a:gs>
            <a:gs pos="100000">
              <a:schemeClr val="accent1">
                <a:shade val="90000"/>
                <a:hueOff val="271295"/>
                <a:satOff val="-626"/>
                <a:lumOff val="198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D9511B-53C4-40F7-AE50-40EDE4E57C71}">
      <dsp:nvSpPr>
        <dsp:cNvPr id="0" name=""/>
        <dsp:cNvSpPr/>
      </dsp:nvSpPr>
      <dsp:spPr>
        <a:xfrm>
          <a:off x="7419266" y="1400821"/>
          <a:ext cx="1742342" cy="1512831"/>
        </a:xfrm>
        <a:prstGeom prst="ellipse">
          <a:avLst/>
        </a:prstGeom>
        <a:gradFill rotWithShape="0">
          <a:gsLst>
            <a:gs pos="0">
              <a:schemeClr val="accent1">
                <a:shade val="80000"/>
                <a:hueOff val="271263"/>
                <a:satOff val="5175"/>
                <a:lumOff val="22855"/>
                <a:alphaOff val="0"/>
                <a:satMod val="103000"/>
                <a:lumMod val="102000"/>
                <a:tint val="94000"/>
              </a:schemeClr>
            </a:gs>
            <a:gs pos="50000">
              <a:schemeClr val="accent1">
                <a:shade val="80000"/>
                <a:hueOff val="271263"/>
                <a:satOff val="5175"/>
                <a:lumOff val="22855"/>
                <a:alphaOff val="0"/>
                <a:satMod val="110000"/>
                <a:lumMod val="100000"/>
                <a:shade val="100000"/>
              </a:schemeClr>
            </a:gs>
            <a:gs pos="100000">
              <a:schemeClr val="accent1">
                <a:shade val="80000"/>
                <a:hueOff val="271263"/>
                <a:satOff val="5175"/>
                <a:lumOff val="228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b="1" kern="1200" dirty="0">
              <a:solidFill>
                <a:schemeClr val="accent5">
                  <a:lumMod val="50000"/>
                </a:schemeClr>
              </a:solidFill>
              <a:latin typeface="Futura LT Medium" panose="02000804020000020003"/>
              <a:cs typeface="Arial" panose="020B0604020202020204" pitchFamily="34" charset="0"/>
            </a:rPr>
            <a:t>GESTIÓN INTEGRAL DEL RIESGO</a:t>
          </a:r>
        </a:p>
      </dsp:txBody>
      <dsp:txXfrm>
        <a:off x="7674426" y="1622370"/>
        <a:ext cx="1232022" cy="10697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2546D-BAC6-4B41-AFD8-7A2EFC23741A}">
      <dsp:nvSpPr>
        <dsp:cNvPr id="0" name=""/>
        <dsp:cNvSpPr/>
      </dsp:nvSpPr>
      <dsp:spPr>
        <a:xfrm rot="16200000">
          <a:off x="-1059595" y="1061952"/>
          <a:ext cx="5878066" cy="3754160"/>
        </a:xfrm>
        <a:prstGeom prst="flowChartManualOperation">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77800" bIns="0" numCol="1" spcCol="1270" anchor="t" anchorCtr="0">
          <a:noAutofit/>
        </a:bodyPr>
        <a:lstStyle/>
        <a:p>
          <a:pPr lvl="0" algn="l" defTabSz="1244600">
            <a:lnSpc>
              <a:spcPct val="90000"/>
            </a:lnSpc>
            <a:spcBef>
              <a:spcPct val="0"/>
            </a:spcBef>
            <a:spcAft>
              <a:spcPct val="35000"/>
            </a:spcAft>
          </a:pPr>
          <a:r>
            <a:rPr lang="es-MX" sz="2800" kern="1200" dirty="0">
              <a:solidFill>
                <a:schemeClr val="bg1"/>
              </a:solidFill>
              <a:latin typeface="Futura LT Medium" panose="02000804020000020003"/>
            </a:rPr>
            <a:t>Conocimiento</a:t>
          </a:r>
        </a:p>
        <a:p>
          <a:pPr marL="114300" lvl="1" indent="-114300" algn="l" defTabSz="622300">
            <a:lnSpc>
              <a:spcPct val="90000"/>
            </a:lnSpc>
            <a:spcBef>
              <a:spcPct val="0"/>
            </a:spcBef>
            <a:spcAft>
              <a:spcPct val="15000"/>
            </a:spcAft>
            <a:buFont typeface="+mj-lt"/>
            <a:buChar char="••"/>
          </a:pPr>
          <a:r>
            <a:rPr lang="es-MX" sz="1400" kern="1200" dirty="0">
              <a:solidFill>
                <a:schemeClr val="bg1"/>
              </a:solidFill>
              <a:latin typeface="Futura LT Medium" panose="02000804020000020003"/>
              <a:cs typeface="Arial" panose="020B0604020202020204" pitchFamily="34" charset="0"/>
            </a:rPr>
            <a:t>1</a:t>
          </a:r>
          <a:r>
            <a:rPr lang="es-MX" sz="1700" kern="1200">
              <a:solidFill>
                <a:schemeClr val="bg1"/>
              </a:solidFill>
              <a:latin typeface="Futura LT Medium" panose="02000804020000020003"/>
              <a:cs typeface="Arial" panose="020B0604020202020204" pitchFamily="34" charset="0"/>
            </a:rPr>
            <a:t>. </a:t>
          </a:r>
          <a:r>
            <a:rPr lang="es-MX" sz="1800" kern="1200">
              <a:solidFill>
                <a:schemeClr val="bg1"/>
              </a:solidFill>
              <a:latin typeface="Futura LT Medium" panose="02000804020000020003"/>
              <a:cs typeface="Arial" panose="020B0604020202020204" pitchFamily="34" charset="0"/>
            </a:rPr>
            <a:t>Línea Base: Planes de Emergencia</a:t>
          </a:r>
          <a:endParaRPr lang="es-MX" sz="1800" kern="1200" dirty="0">
            <a:solidFill>
              <a:schemeClr val="bg1"/>
            </a:solidFill>
            <a:latin typeface="Futura LT Medium" panose="02000804020000020003"/>
            <a:cs typeface="Arial" panose="020B0604020202020204" pitchFamily="34" charset="0"/>
          </a:endParaRPr>
        </a:p>
        <a:p>
          <a:pPr marL="171450" lvl="1" indent="-171450" algn="l" defTabSz="800100">
            <a:lnSpc>
              <a:spcPct val="90000"/>
            </a:lnSpc>
            <a:spcBef>
              <a:spcPct val="0"/>
            </a:spcBef>
            <a:spcAft>
              <a:spcPct val="15000"/>
            </a:spcAft>
            <a:buFont typeface="+mj-lt"/>
            <a:buChar char="••"/>
          </a:pPr>
          <a:r>
            <a:rPr lang="es-MX" sz="1800" kern="1200" dirty="0">
              <a:solidFill>
                <a:schemeClr val="bg1"/>
              </a:solidFill>
              <a:latin typeface="Futura LT Medium" panose="02000804020000020003"/>
              <a:cs typeface="Arial" panose="020B0604020202020204" pitchFamily="34" charset="0"/>
            </a:rPr>
            <a:t>1.1. Indicadores  de producto y de gestión</a:t>
          </a:r>
        </a:p>
        <a:p>
          <a:pPr marL="171450" lvl="1" indent="-171450" algn="l" defTabSz="800100">
            <a:lnSpc>
              <a:spcPct val="90000"/>
            </a:lnSpc>
            <a:spcBef>
              <a:spcPct val="0"/>
            </a:spcBef>
            <a:spcAft>
              <a:spcPct val="15000"/>
            </a:spcAft>
            <a:buFont typeface="+mj-lt"/>
            <a:buChar char="••"/>
          </a:pPr>
          <a:r>
            <a:rPr lang="es-MX" sz="1800" kern="1200" dirty="0">
              <a:solidFill>
                <a:schemeClr val="bg1"/>
              </a:solidFill>
              <a:latin typeface="Futura LT Medium" panose="02000804020000020003"/>
              <a:cs typeface="Arial" panose="020B0604020202020204" pitchFamily="34" charset="0"/>
            </a:rPr>
            <a:t>2. Metodología y estudios de R multiamenaza en el Aeropuerto La Florida- Aplicación en Aeropuertos a cargo de la Aerocivil</a:t>
          </a:r>
        </a:p>
        <a:p>
          <a:pPr marL="171450" lvl="1" indent="-171450" algn="l" defTabSz="800100">
            <a:lnSpc>
              <a:spcPct val="90000"/>
            </a:lnSpc>
            <a:spcBef>
              <a:spcPct val="0"/>
            </a:spcBef>
            <a:spcAft>
              <a:spcPct val="15000"/>
            </a:spcAft>
            <a:buFont typeface="+mj-lt"/>
            <a:buChar char="••"/>
          </a:pPr>
          <a:r>
            <a:rPr lang="es-MX" sz="1800" kern="1200" dirty="0">
              <a:solidFill>
                <a:schemeClr val="bg1"/>
              </a:solidFill>
              <a:latin typeface="Futura LT Medium" panose="02000804020000020003"/>
              <a:cs typeface="Arial" panose="020B0604020202020204" pitchFamily="34" charset="0"/>
            </a:rPr>
            <a:t>2.1. Lineamientos para aeropuertos a cargo de municipios y</a:t>
          </a:r>
        </a:p>
        <a:p>
          <a:pPr marL="171450" lvl="1" indent="-171450" algn="l" defTabSz="800100">
            <a:lnSpc>
              <a:spcPct val="90000"/>
            </a:lnSpc>
            <a:spcBef>
              <a:spcPct val="0"/>
            </a:spcBef>
            <a:spcAft>
              <a:spcPct val="15000"/>
            </a:spcAft>
            <a:buFont typeface="+mj-lt"/>
            <a:buChar char="••"/>
          </a:pPr>
          <a:r>
            <a:rPr lang="es-MX" sz="1800" kern="1200" dirty="0">
              <a:solidFill>
                <a:schemeClr val="bg1"/>
              </a:solidFill>
              <a:latin typeface="Futura LT Medium" panose="02000804020000020003"/>
              <a:cs typeface="Arial" panose="020B0604020202020204" pitchFamily="34" charset="0"/>
            </a:rPr>
            <a:t>  concesiones</a:t>
          </a:r>
        </a:p>
      </dsp:txBody>
      <dsp:txXfrm rot="5400000">
        <a:off x="2358" y="1175612"/>
        <a:ext cx="3754160" cy="3526840"/>
      </dsp:txXfrm>
    </dsp:sp>
    <dsp:sp modelId="{6DA9E811-936E-41E8-9545-3A38A032BDC1}">
      <dsp:nvSpPr>
        <dsp:cNvPr id="0" name=""/>
        <dsp:cNvSpPr/>
      </dsp:nvSpPr>
      <dsp:spPr>
        <a:xfrm rot="16200000">
          <a:off x="2991930" y="979012"/>
          <a:ext cx="5878066" cy="3920040"/>
        </a:xfrm>
        <a:prstGeom prst="flowChartManualOperation">
          <a:avLst/>
        </a:prstGeom>
        <a:solidFill>
          <a:schemeClr val="accent1">
            <a:shade val="50000"/>
            <a:hueOff val="222839"/>
            <a:satOff val="5970"/>
            <a:lumOff val="263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77800" bIns="0" numCol="1" spcCol="1270" anchor="t" anchorCtr="0">
          <a:noAutofit/>
        </a:bodyPr>
        <a:lstStyle/>
        <a:p>
          <a:pPr marL="0" lvl="0" algn="l" defTabSz="1600200">
            <a:lnSpc>
              <a:spcPct val="90000"/>
            </a:lnSpc>
            <a:spcBef>
              <a:spcPct val="0"/>
            </a:spcBef>
            <a:spcAft>
              <a:spcPct val="35000"/>
            </a:spcAft>
            <a:buNone/>
          </a:pPr>
          <a:r>
            <a:rPr lang="es-MX" sz="2800" kern="1200" dirty="0">
              <a:solidFill>
                <a:schemeClr val="bg1"/>
              </a:solidFill>
              <a:latin typeface="Futura LT Medium" panose="02000804020000020003"/>
            </a:rPr>
            <a:t>Reducción</a:t>
          </a:r>
        </a:p>
        <a:p>
          <a:pPr marL="114300" lvl="1" indent="-114300" algn="l" defTabSz="622300">
            <a:lnSpc>
              <a:spcPct val="90000"/>
            </a:lnSpc>
            <a:spcBef>
              <a:spcPct val="0"/>
            </a:spcBef>
            <a:spcAft>
              <a:spcPct val="15000"/>
            </a:spcAft>
            <a:buFont typeface="+mj-lt"/>
            <a:buChar char="••"/>
          </a:pPr>
          <a:r>
            <a:rPr lang="es-MX" sz="1400" kern="1200" dirty="0">
              <a:solidFill>
                <a:schemeClr val="bg1"/>
              </a:solidFill>
              <a:latin typeface="Futura LT Medium" panose="02000804020000020003"/>
              <a:ea typeface="+mn-ea"/>
              <a:cs typeface="Arial" panose="020B0604020202020204" pitchFamily="34" charset="0"/>
            </a:rPr>
            <a:t> 1. L</a:t>
          </a:r>
          <a:r>
            <a:rPr lang="es-CO" sz="1600" kern="1200" dirty="0">
              <a:solidFill>
                <a:schemeClr val="bg1"/>
              </a:solidFill>
              <a:latin typeface="Futura LT Medium" panose="02000804020000020003"/>
              <a:ea typeface="+mn-ea"/>
              <a:cs typeface="Arial" panose="020B0604020202020204" pitchFamily="34" charset="0"/>
            </a:rPr>
            <a:t>ineamientos de GRD para incorporar en la planificación, ejecución y operación</a:t>
          </a:r>
          <a:endParaRPr lang="es-MX" sz="1600" kern="1200" dirty="0">
            <a:solidFill>
              <a:schemeClr val="bg1"/>
            </a:solidFill>
            <a:latin typeface="Futura LT Medium" panose="02000804020000020003"/>
            <a:ea typeface="+mn-ea"/>
            <a:cs typeface="Arial" panose="020B0604020202020204" pitchFamily="34" charset="0"/>
          </a:endParaRPr>
        </a:p>
        <a:p>
          <a:pPr marL="114300" lvl="1" indent="-114300" algn="l" defTabSz="622300">
            <a:lnSpc>
              <a:spcPct val="90000"/>
            </a:lnSpc>
            <a:spcBef>
              <a:spcPct val="0"/>
            </a:spcBef>
            <a:spcAft>
              <a:spcPct val="15000"/>
            </a:spcAft>
            <a:buFont typeface="+mj-lt"/>
            <a:buChar char="••"/>
          </a:pPr>
          <a:r>
            <a:rPr lang="es-CO" sz="1600" kern="1200" dirty="0">
              <a:solidFill>
                <a:schemeClr val="bg1"/>
              </a:solidFill>
              <a:latin typeface="Futura LT Medium" panose="02000804020000020003"/>
              <a:ea typeface="+mn-ea"/>
              <a:cs typeface="Arial" panose="020B0604020202020204" pitchFamily="34" charset="0"/>
            </a:rPr>
            <a:t>1.1 Tablas de prioridad para intervenciones</a:t>
          </a:r>
        </a:p>
        <a:p>
          <a:pPr marL="114300" lvl="1" indent="-114300" algn="l" defTabSz="622300">
            <a:lnSpc>
              <a:spcPct val="90000"/>
            </a:lnSpc>
            <a:spcBef>
              <a:spcPct val="0"/>
            </a:spcBef>
            <a:spcAft>
              <a:spcPct val="15000"/>
            </a:spcAft>
            <a:buFont typeface="+mj-lt"/>
            <a:buChar char="••"/>
          </a:pPr>
          <a:r>
            <a:rPr lang="es-CO" sz="1600" kern="1200" dirty="0">
              <a:solidFill>
                <a:schemeClr val="bg1"/>
              </a:solidFill>
              <a:latin typeface="Futura LT Medium" panose="02000804020000020003"/>
              <a:ea typeface="+mn-ea"/>
              <a:cs typeface="Arial" panose="020B0604020202020204" pitchFamily="34" charset="0"/>
            </a:rPr>
            <a:t>1.2 Medidas de reducción del R</a:t>
          </a:r>
        </a:p>
        <a:p>
          <a:pPr marL="114300" lvl="1" indent="-114300" algn="l" defTabSz="622300">
            <a:lnSpc>
              <a:spcPct val="90000"/>
            </a:lnSpc>
            <a:spcBef>
              <a:spcPct val="0"/>
            </a:spcBef>
            <a:spcAft>
              <a:spcPct val="15000"/>
            </a:spcAft>
            <a:buFont typeface="+mj-lt"/>
            <a:buChar char="••"/>
          </a:pPr>
          <a:r>
            <a:rPr lang="es-CO" sz="1600" kern="1200" dirty="0">
              <a:solidFill>
                <a:schemeClr val="bg1"/>
              </a:solidFill>
              <a:latin typeface="Futura LT Medium" panose="02000804020000020003"/>
              <a:ea typeface="+mn-ea"/>
              <a:cs typeface="Arial" panose="020B0604020202020204" pitchFamily="34" charset="0"/>
            </a:rPr>
            <a:t>1.2.1 Monitoreo a la A y la V de la infraestructura aeroportuaria en caso de requerirse</a:t>
          </a:r>
        </a:p>
        <a:p>
          <a:pPr marL="114300" lvl="1" indent="-114300" algn="l" defTabSz="622300">
            <a:lnSpc>
              <a:spcPct val="90000"/>
            </a:lnSpc>
            <a:spcBef>
              <a:spcPct val="0"/>
            </a:spcBef>
            <a:spcAft>
              <a:spcPct val="15000"/>
            </a:spcAft>
            <a:buFont typeface="+mj-lt"/>
            <a:buChar char="••"/>
          </a:pPr>
          <a:r>
            <a:rPr lang="es-MX" sz="1600" kern="1200" dirty="0">
              <a:solidFill>
                <a:schemeClr val="bg1"/>
              </a:solidFill>
              <a:latin typeface="Futura LT Medium" panose="02000804020000020003"/>
              <a:ea typeface="+mn-ea"/>
              <a:cs typeface="Arial" panose="020B0604020202020204" pitchFamily="34" charset="0"/>
            </a:rPr>
            <a:t>2. Obras de reducción coordinadas con actores locales</a:t>
          </a:r>
        </a:p>
        <a:p>
          <a:pPr marL="114300" lvl="1" indent="-114300" algn="l" defTabSz="622300">
            <a:lnSpc>
              <a:spcPct val="90000"/>
            </a:lnSpc>
            <a:spcBef>
              <a:spcPct val="0"/>
            </a:spcBef>
            <a:spcAft>
              <a:spcPct val="15000"/>
            </a:spcAft>
            <a:buFont typeface="+mj-lt"/>
            <a:buChar char="••"/>
          </a:pPr>
          <a:r>
            <a:rPr lang="es-CO" sz="1600" kern="1200" dirty="0">
              <a:solidFill>
                <a:schemeClr val="bg1"/>
              </a:solidFill>
              <a:latin typeface="Futura LT Medium" panose="02000804020000020003"/>
              <a:ea typeface="+mn-ea"/>
              <a:cs typeface="Arial" panose="020B0604020202020204" pitchFamily="34" charset="0"/>
            </a:rPr>
            <a:t>3. Capacitaciones para difusión  metodología y seguimiento</a:t>
          </a:r>
          <a:endParaRPr lang="es-MX" sz="1600" kern="1200" dirty="0">
            <a:solidFill>
              <a:schemeClr val="bg1"/>
            </a:solidFill>
            <a:latin typeface="Futura LT Medium" panose="02000804020000020003"/>
            <a:ea typeface="+mn-ea"/>
            <a:cs typeface="Arial" panose="020B0604020202020204" pitchFamily="34" charset="0"/>
          </a:endParaRPr>
        </a:p>
        <a:p>
          <a:pPr marL="114300" lvl="1" indent="-114300" algn="l" defTabSz="622300">
            <a:lnSpc>
              <a:spcPct val="90000"/>
            </a:lnSpc>
            <a:spcBef>
              <a:spcPct val="0"/>
            </a:spcBef>
            <a:spcAft>
              <a:spcPct val="15000"/>
            </a:spcAft>
            <a:buFont typeface="+mj-lt"/>
            <a:buChar char="••"/>
          </a:pPr>
          <a:r>
            <a:rPr lang="es-CO" sz="1600" kern="1200" dirty="0">
              <a:solidFill>
                <a:schemeClr val="bg1"/>
              </a:solidFill>
              <a:latin typeface="Futura LT Medium" panose="02000804020000020003"/>
              <a:ea typeface="+mn-ea"/>
              <a:cs typeface="Arial" panose="020B0604020202020204" pitchFamily="34" charset="0"/>
            </a:rPr>
            <a:t>  a los avances</a:t>
          </a:r>
          <a:endParaRPr lang="es-MX" sz="1600" kern="1200" dirty="0">
            <a:solidFill>
              <a:schemeClr val="bg1"/>
            </a:solidFill>
            <a:latin typeface="Futura LT Medium" panose="02000804020000020003"/>
            <a:ea typeface="+mn-ea"/>
            <a:cs typeface="Arial" panose="020B0604020202020204" pitchFamily="34" charset="0"/>
          </a:endParaRPr>
        </a:p>
      </dsp:txBody>
      <dsp:txXfrm rot="5400000">
        <a:off x="3970943" y="1175612"/>
        <a:ext cx="3920040" cy="3526840"/>
      </dsp:txXfrm>
    </dsp:sp>
    <dsp:sp modelId="{226B29A9-E22D-4567-B5A5-31E8D3CDB00A}">
      <dsp:nvSpPr>
        <dsp:cNvPr id="0" name=""/>
        <dsp:cNvSpPr/>
      </dsp:nvSpPr>
      <dsp:spPr>
        <a:xfrm rot="16200000">
          <a:off x="6797195" y="1308213"/>
          <a:ext cx="5878066" cy="3261639"/>
        </a:xfrm>
        <a:prstGeom prst="flowChartManualOperation">
          <a:avLst/>
        </a:prstGeom>
        <a:solidFill>
          <a:schemeClr val="accent1">
            <a:shade val="50000"/>
            <a:hueOff val="222839"/>
            <a:satOff val="5970"/>
            <a:lumOff val="263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77800" bIns="0" numCol="1" spcCol="1270" anchor="t" anchorCtr="0">
          <a:noAutofit/>
        </a:bodyPr>
        <a:lstStyle/>
        <a:p>
          <a:pPr marL="0" lvl="0" indent="0" algn="l" defTabSz="1600200">
            <a:lnSpc>
              <a:spcPct val="90000"/>
            </a:lnSpc>
            <a:spcBef>
              <a:spcPct val="0"/>
            </a:spcBef>
            <a:spcAft>
              <a:spcPct val="35000"/>
            </a:spcAft>
            <a:buNone/>
          </a:pPr>
          <a:r>
            <a:rPr lang="es-MX" sz="2800" kern="1200">
              <a:solidFill>
                <a:schemeClr val="bg1"/>
              </a:solidFill>
              <a:latin typeface="Futura LT Medium" panose="02000804020000020003"/>
              <a:ea typeface="+mn-ea"/>
              <a:cs typeface="+mn-cs"/>
            </a:rPr>
            <a:t>Manejo</a:t>
          </a:r>
          <a:endParaRPr lang="es-MX" sz="2800" kern="1200" dirty="0">
            <a:solidFill>
              <a:schemeClr val="bg1"/>
            </a:solidFill>
            <a:latin typeface="Futura LT Medium" panose="02000804020000020003"/>
            <a:ea typeface="+mn-ea"/>
            <a:cs typeface="+mn-cs"/>
          </a:endParaRPr>
        </a:p>
        <a:p>
          <a:pPr marL="114300" lvl="1" indent="-114300" algn="l" defTabSz="622300">
            <a:lnSpc>
              <a:spcPct val="90000"/>
            </a:lnSpc>
            <a:spcBef>
              <a:spcPct val="0"/>
            </a:spcBef>
            <a:spcAft>
              <a:spcPct val="15000"/>
            </a:spcAft>
            <a:buFont typeface="+mj-lt"/>
            <a:buChar char="••"/>
          </a:pPr>
          <a:r>
            <a:rPr lang="es-CO" sz="1800" kern="1200" dirty="0">
              <a:solidFill>
                <a:schemeClr val="bg1"/>
              </a:solidFill>
              <a:latin typeface="Futura LT Medium" panose="02000804020000020003"/>
              <a:ea typeface="+mn-ea"/>
              <a:cs typeface="Arial" panose="020B0604020202020204" pitchFamily="34" charset="0"/>
            </a:rPr>
            <a:t>1. Plan</a:t>
          </a:r>
          <a:r>
            <a:rPr lang="es-CO" sz="1700" kern="1200" dirty="0">
              <a:solidFill>
                <a:schemeClr val="bg1"/>
              </a:solidFill>
              <a:latin typeface="Futura LT Medium" panose="02000804020000020003"/>
              <a:ea typeface="+mn-ea"/>
              <a:cs typeface="Arial" panose="020B0604020202020204" pitchFamily="34" charset="0"/>
            </a:rPr>
            <a:t> de Emergencias y contingencias por la ocurrencia de eventos naturales y/o </a:t>
          </a:r>
          <a:r>
            <a:rPr lang="es-CO" sz="1600" kern="1200" dirty="0">
              <a:solidFill>
                <a:schemeClr val="bg1"/>
              </a:solidFill>
              <a:latin typeface="Futura LT Medium" panose="02000804020000020003"/>
              <a:ea typeface="+mn-ea"/>
              <a:cs typeface="Arial" panose="020B0604020202020204" pitchFamily="34" charset="0"/>
            </a:rPr>
            <a:t>antrópicos</a:t>
          </a:r>
          <a:endParaRPr lang="es-MX" sz="1600" kern="1200" dirty="0">
            <a:solidFill>
              <a:schemeClr val="bg1"/>
            </a:solidFill>
            <a:latin typeface="Futura LT Medium" panose="02000804020000020003"/>
            <a:ea typeface="+mn-ea"/>
            <a:cs typeface="Arial" panose="020B0604020202020204" pitchFamily="34" charset="0"/>
          </a:endParaRPr>
        </a:p>
        <a:p>
          <a:pPr marL="114300" marR="0" lvl="1" indent="-114300" algn="l" defTabSz="622300" eaLnBrk="1" fontAlgn="auto" latinLnBrk="0" hangingPunct="1">
            <a:lnSpc>
              <a:spcPct val="90000"/>
            </a:lnSpc>
            <a:spcBef>
              <a:spcPct val="0"/>
            </a:spcBef>
            <a:spcAft>
              <a:spcPct val="15000"/>
            </a:spcAft>
            <a:buClrTx/>
            <a:buSzTx/>
            <a:buFont typeface="+mj-lt"/>
            <a:buChar char="••"/>
            <a:tabLst/>
            <a:defRPr/>
          </a:pPr>
          <a:r>
            <a:rPr lang="es-CO" sz="1700" kern="1200" dirty="0">
              <a:solidFill>
                <a:schemeClr val="bg1"/>
              </a:solidFill>
              <a:latin typeface="Futura LT Medium" panose="02000804020000020003"/>
              <a:ea typeface="+mn-ea"/>
              <a:cs typeface="Arial" panose="020B0604020202020204" pitchFamily="34" charset="0"/>
            </a:rPr>
            <a:t>2. Niveles de </a:t>
          </a:r>
          <a:r>
            <a:rPr lang="es-CO" sz="1600" kern="1200" dirty="0">
              <a:solidFill>
                <a:schemeClr val="bg1"/>
              </a:solidFill>
              <a:latin typeface="Futura LT Medium" panose="02000804020000020003"/>
              <a:ea typeface="+mn-ea"/>
              <a:cs typeface="Arial" panose="020B0604020202020204" pitchFamily="34" charset="0"/>
            </a:rPr>
            <a:t>emergencia establecidos</a:t>
          </a:r>
        </a:p>
        <a:p>
          <a:pPr marL="114300" marR="0" lvl="1" indent="-114300" algn="l" defTabSz="622300" eaLnBrk="1" fontAlgn="auto" latinLnBrk="0" hangingPunct="1">
            <a:lnSpc>
              <a:spcPct val="90000"/>
            </a:lnSpc>
            <a:spcBef>
              <a:spcPct val="0"/>
            </a:spcBef>
            <a:spcAft>
              <a:spcPct val="15000"/>
            </a:spcAft>
            <a:buClrTx/>
            <a:buSzTx/>
            <a:buFont typeface="+mj-lt"/>
            <a:buChar char="••"/>
            <a:tabLst/>
            <a:defRPr/>
          </a:pPr>
          <a:r>
            <a:rPr lang="es-CO" sz="1700" kern="1200" dirty="0">
              <a:solidFill>
                <a:schemeClr val="bg1"/>
              </a:solidFill>
              <a:latin typeface="Futura LT Medium" panose="02000804020000020003"/>
              <a:ea typeface="+mn-ea"/>
              <a:cs typeface="Arial" panose="020B0604020202020204" pitchFamily="34" charset="0"/>
            </a:rPr>
            <a:t>3. Alertas, alarmas y niveles de activación en dónde sea requerido</a:t>
          </a:r>
          <a:endParaRPr lang="es-CO" sz="1600" kern="1200" dirty="0">
            <a:solidFill>
              <a:schemeClr val="bg1"/>
            </a:solidFill>
            <a:latin typeface="Futura LT Medium" panose="02000804020000020003"/>
            <a:ea typeface="+mn-ea"/>
            <a:cs typeface="Arial" panose="020B0604020202020204" pitchFamily="34" charset="0"/>
          </a:endParaRPr>
        </a:p>
        <a:p>
          <a:pPr marL="114300" lvl="1" indent="-114300" algn="l" defTabSz="622300">
            <a:lnSpc>
              <a:spcPct val="90000"/>
            </a:lnSpc>
            <a:spcBef>
              <a:spcPct val="0"/>
            </a:spcBef>
            <a:spcAft>
              <a:spcPct val="15000"/>
            </a:spcAft>
            <a:buFont typeface="+mj-lt"/>
            <a:buChar char="••"/>
          </a:pPr>
          <a:r>
            <a:rPr lang="es-MX" sz="1700" kern="1200" dirty="0">
              <a:solidFill>
                <a:schemeClr val="bg1"/>
              </a:solidFill>
              <a:latin typeface="Futura LT Medium" panose="02000804020000020003"/>
              <a:ea typeface="+mn-ea"/>
              <a:cs typeface="Arial" panose="020B0604020202020204" pitchFamily="34" charset="0"/>
            </a:rPr>
            <a:t>4. Estrategia para la respuesta, articulada </a:t>
          </a:r>
          <a:r>
            <a:rPr lang="es-MX" sz="1800" kern="1200" dirty="0">
              <a:solidFill>
                <a:schemeClr val="bg1"/>
              </a:solidFill>
              <a:latin typeface="Futura LT Medium" panose="02000804020000020003"/>
              <a:ea typeface="+mn-ea"/>
              <a:cs typeface="Arial" panose="020B0604020202020204" pitchFamily="34" charset="0"/>
            </a:rPr>
            <a:t>con el SNGR</a:t>
          </a:r>
        </a:p>
      </dsp:txBody>
      <dsp:txXfrm rot="5400000">
        <a:off x="8105408" y="1175613"/>
        <a:ext cx="3261639" cy="3526840"/>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696322-1FD8-4B33-AFB5-D3D1C54C4B86}" type="datetimeFigureOut">
              <a:rPr lang="es-MX" smtClean="0"/>
              <a:t>29/11/2019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0284B-FB74-40B3-A136-29FDF8133F50}" type="slidenum">
              <a:rPr lang="es-MX" smtClean="0"/>
              <a:t>‹Nº›</a:t>
            </a:fld>
            <a:endParaRPr lang="es-MX"/>
          </a:p>
        </p:txBody>
      </p:sp>
    </p:spTree>
    <p:extLst>
      <p:ext uri="{BB962C8B-B14F-4D97-AF65-F5344CB8AC3E}">
        <p14:creationId xmlns:p14="http://schemas.microsoft.com/office/powerpoint/2010/main" val="1001160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PE"/>
          </a:p>
        </p:txBody>
      </p:sp>
      <p:sp>
        <p:nvSpPr>
          <p:cNvPr id="4" name="Marcador de fecha 3"/>
          <p:cNvSpPr>
            <a:spLocks noGrp="1"/>
          </p:cNvSpPr>
          <p:nvPr>
            <p:ph type="dt" sz="half" idx="10"/>
          </p:nvPr>
        </p:nvSpPr>
        <p:spPr/>
        <p:txBody>
          <a:bodyPr/>
          <a:lstStyle/>
          <a:p>
            <a:fld id="{CDA4DA86-F605-45FF-A4ED-4F5EB41FE1E2}" type="datetimeFigureOut">
              <a:rPr lang="es-PE" smtClean="0"/>
              <a:t>29/11/2019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3552181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DA4DA86-F605-45FF-A4ED-4F5EB41FE1E2}" type="datetimeFigureOut">
              <a:rPr lang="es-PE" smtClean="0"/>
              <a:t>29/11/2019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368574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DA4DA86-F605-45FF-A4ED-4F5EB41FE1E2}" type="datetimeFigureOut">
              <a:rPr lang="es-PE" smtClean="0"/>
              <a:t>29/11/2019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1047224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CDA4DA86-F605-45FF-A4ED-4F5EB41FE1E2}" type="datetimeFigureOut">
              <a:rPr lang="es-PE" smtClean="0"/>
              <a:t>29/11/2019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269239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CDA4DA86-F605-45FF-A4ED-4F5EB41FE1E2}" type="datetimeFigureOut">
              <a:rPr lang="es-PE" smtClean="0"/>
              <a:t>29/11/2019</a:t>
            </a:fld>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3837446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CDA4DA86-F605-45FF-A4ED-4F5EB41FE1E2}" type="datetimeFigureOut">
              <a:rPr lang="es-PE" smtClean="0"/>
              <a:t>29/11/2019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390368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CDA4DA86-F605-45FF-A4ED-4F5EB41FE1E2}" type="datetimeFigureOut">
              <a:rPr lang="es-PE" smtClean="0"/>
              <a:t>29/11/2019</a:t>
            </a:fld>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368890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CDA4DA86-F605-45FF-A4ED-4F5EB41FE1E2}" type="datetimeFigureOut">
              <a:rPr lang="es-PE" smtClean="0"/>
              <a:t>29/11/2019</a:t>
            </a:fld>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4235274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DA4DA86-F605-45FF-A4ED-4F5EB41FE1E2}" type="datetimeFigureOut">
              <a:rPr lang="es-PE" smtClean="0"/>
              <a:t>29/11/2019</a:t>
            </a:fld>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376685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DA4DA86-F605-45FF-A4ED-4F5EB41FE1E2}" type="datetimeFigureOut">
              <a:rPr lang="es-PE" smtClean="0"/>
              <a:t>29/11/2019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4906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CDA4DA86-F605-45FF-A4ED-4F5EB41FE1E2}" type="datetimeFigureOut">
              <a:rPr lang="es-PE" smtClean="0"/>
              <a:t>29/11/2019</a:t>
            </a:fld>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6CF62666-DD38-4CAB-ABF0-EE0773C9AD63}" type="slidenum">
              <a:rPr lang="es-PE" smtClean="0"/>
              <a:t>‹Nº›</a:t>
            </a:fld>
            <a:endParaRPr lang="es-PE"/>
          </a:p>
        </p:txBody>
      </p:sp>
    </p:spTree>
    <p:extLst>
      <p:ext uri="{BB962C8B-B14F-4D97-AF65-F5344CB8AC3E}">
        <p14:creationId xmlns:p14="http://schemas.microsoft.com/office/powerpoint/2010/main" val="406775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4DA86-F605-45FF-A4ED-4F5EB41FE1E2}" type="datetimeFigureOut">
              <a:rPr lang="es-PE" smtClean="0"/>
              <a:t>29/11/2019</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F62666-DD38-4CAB-ABF0-EE0773C9AD63}" type="slidenum">
              <a:rPr lang="es-PE" smtClean="0"/>
              <a:t>‹Nº›</a:t>
            </a:fld>
            <a:endParaRPr lang="es-PE"/>
          </a:p>
        </p:txBody>
      </p:sp>
    </p:spTree>
    <p:extLst>
      <p:ext uri="{BB962C8B-B14F-4D97-AF65-F5344CB8AC3E}">
        <p14:creationId xmlns:p14="http://schemas.microsoft.com/office/powerpoint/2010/main" val="1870433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40.jpe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mailto:Lorem_ipsum@aerocivil.gov.co" TargetMode="Externa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microsoft.com/office/2007/relationships/hdphoto" Target="../media/hdphoto5.wdp"/><Relationship Id="rId3" Type="http://schemas.openxmlformats.org/officeDocument/2006/relationships/image" Target="../media/image5.jpeg"/><Relationship Id="rId7" Type="http://schemas.openxmlformats.org/officeDocument/2006/relationships/image" Target="../media/image19.pn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2.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6.png"/><Relationship Id="rId9" Type="http://schemas.microsoft.com/office/2007/relationships/hdphoto" Target="../media/hdphoto3.wdp"/><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eg"/><Relationship Id="rId7" Type="http://schemas.microsoft.com/office/2007/relationships/hdphoto" Target="../media/hdphoto6.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
            <a:ext cx="12192000" cy="652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838200" y="3843370"/>
            <a:ext cx="10515600" cy="1325563"/>
          </a:xfrm>
        </p:spPr>
        <p:txBody>
          <a:bodyPr>
            <a:normAutofit fontScale="90000"/>
          </a:bodyPr>
          <a:lstStyle/>
          <a:p>
            <a:pPr algn="ctr"/>
            <a:r>
              <a:rPr lang="es-MX" dirty="0">
                <a:solidFill>
                  <a:srgbClr val="001C36"/>
                </a:solidFill>
                <a:latin typeface="Futura LT Medium" panose="02000804020000020003" pitchFamily="2" charset="0"/>
              </a:rPr>
              <a:t>La  Infraestructura aeronáutica en el contexto de la gestión del Riesgo de Desastres</a:t>
            </a:r>
            <a:endParaRPr lang="es-PE" dirty="0">
              <a:solidFill>
                <a:srgbClr val="001C36"/>
              </a:solidFill>
              <a:latin typeface="Futura LT Medium" panose="02000804020000020003" pitchFamily="2" charset="0"/>
            </a:endParaRPr>
          </a:p>
        </p:txBody>
      </p:sp>
      <p:grpSp>
        <p:nvGrpSpPr>
          <p:cNvPr id="8" name="7 Grupo"/>
          <p:cNvGrpSpPr/>
          <p:nvPr/>
        </p:nvGrpSpPr>
        <p:grpSpPr>
          <a:xfrm>
            <a:off x="4312240" y="5510193"/>
            <a:ext cx="3798658" cy="469594"/>
            <a:chOff x="4543484" y="4395323"/>
            <a:chExt cx="3105032" cy="362793"/>
          </a:xfrm>
          <a:solidFill>
            <a:schemeClr val="accent5">
              <a:lumMod val="75000"/>
            </a:schemeClr>
          </a:solidFill>
        </p:grpSpPr>
        <p:sp>
          <p:nvSpPr>
            <p:cNvPr id="10" name="Rectángulo 8"/>
            <p:cNvSpPr/>
            <p:nvPr/>
          </p:nvSpPr>
          <p:spPr>
            <a:xfrm>
              <a:off x="4543484" y="4395323"/>
              <a:ext cx="3105032" cy="3627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CuadroTexto 9"/>
            <p:cNvSpPr txBox="1"/>
            <p:nvPr/>
          </p:nvSpPr>
          <p:spPr>
            <a:xfrm>
              <a:off x="4691003" y="4447401"/>
              <a:ext cx="2809994" cy="285334"/>
            </a:xfrm>
            <a:prstGeom prst="rect">
              <a:avLst/>
            </a:prstGeom>
            <a:grpFill/>
          </p:spPr>
          <p:txBody>
            <a:bodyPr wrap="square" rtlCol="0">
              <a:spAutoFit/>
            </a:bodyPr>
            <a:lstStyle/>
            <a:p>
              <a:pPr algn="ctr"/>
              <a:r>
                <a:rPr lang="pt-BR" b="1" dirty="0">
                  <a:solidFill>
                    <a:schemeClr val="bg1"/>
                  </a:solidFill>
                  <a:latin typeface="Futura Std Book" panose="020B0502020204020303" pitchFamily="34" charset="0"/>
                </a:rPr>
                <a:t>DR. SERGIO PARÍS MENDOZA</a:t>
              </a:r>
              <a:endParaRPr lang="es-PE" b="1" dirty="0">
                <a:solidFill>
                  <a:schemeClr val="bg1"/>
                </a:solidFill>
                <a:latin typeface="Futura Std Book" panose="020B0502020204020303" pitchFamily="34" charset="0"/>
              </a:endParaRPr>
            </a:p>
          </p:txBody>
        </p:sp>
      </p:grpSp>
      <p:cxnSp>
        <p:nvCxnSpPr>
          <p:cNvPr id="14" name="13 Conector recto"/>
          <p:cNvCxnSpPr/>
          <p:nvPr/>
        </p:nvCxnSpPr>
        <p:spPr>
          <a:xfrm flipV="1">
            <a:off x="792480" y="6522720"/>
            <a:ext cx="10363200" cy="4572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8F1E2E93-28C7-42B0-9577-3D9DD23C7654}"/>
              </a:ext>
            </a:extLst>
          </p:cNvPr>
          <p:cNvPicPr>
            <a:picLocks noChangeAspect="1"/>
          </p:cNvPicPr>
          <p:nvPr/>
        </p:nvPicPr>
        <p:blipFill>
          <a:blip r:embed="rId3"/>
          <a:stretch>
            <a:fillRect/>
          </a:stretch>
        </p:blipFill>
        <p:spPr>
          <a:xfrm>
            <a:off x="10871872" y="0"/>
            <a:ext cx="1320127" cy="1097280"/>
          </a:xfrm>
          <a:prstGeom prst="rect">
            <a:avLst/>
          </a:prstGeom>
          <a:solidFill>
            <a:schemeClr val="bg1"/>
          </a:solidFill>
        </p:spPr>
      </p:pic>
    </p:spTree>
    <p:extLst>
      <p:ext uri="{BB962C8B-B14F-4D97-AF65-F5344CB8AC3E}">
        <p14:creationId xmlns:p14="http://schemas.microsoft.com/office/powerpoint/2010/main" val="45126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F242839-709A-43B4-823F-2FE5D474F089}"/>
              </a:ext>
            </a:extLst>
          </p:cNvPr>
          <p:cNvPicPr>
            <a:picLocks noChangeAspect="1"/>
          </p:cNvPicPr>
          <p:nvPr/>
        </p:nvPicPr>
        <p:blipFill rotWithShape="1">
          <a:blip r:embed="rId2"/>
          <a:srcRect l="11013" r="12639"/>
          <a:stretch/>
        </p:blipFill>
        <p:spPr>
          <a:xfrm>
            <a:off x="9678424" y="-3635"/>
            <a:ext cx="2513576" cy="6858000"/>
          </a:xfrm>
          <a:prstGeom prst="rect">
            <a:avLst/>
          </a:prstGeom>
        </p:spPr>
      </p:pic>
      <p:pic>
        <p:nvPicPr>
          <p:cNvPr id="9" name="Imagen 8">
            <a:extLst>
              <a:ext uri="{FF2B5EF4-FFF2-40B4-BE49-F238E27FC236}">
                <a16:creationId xmlns:a16="http://schemas.microsoft.com/office/drawing/2014/main" id="{CEA67B60-8C67-4D4F-9938-823962AA9103}"/>
              </a:ext>
            </a:extLst>
          </p:cNvPr>
          <p:cNvPicPr>
            <a:picLocks noChangeAspect="1"/>
          </p:cNvPicPr>
          <p:nvPr/>
        </p:nvPicPr>
        <p:blipFill>
          <a:blip r:embed="rId3"/>
          <a:stretch>
            <a:fillRect/>
          </a:stretch>
        </p:blipFill>
        <p:spPr>
          <a:xfrm>
            <a:off x="8288135" y="101569"/>
            <a:ext cx="1415268" cy="1176361"/>
          </a:xfrm>
          <a:prstGeom prst="rect">
            <a:avLst/>
          </a:prstGeom>
          <a:solidFill>
            <a:schemeClr val="bg1"/>
          </a:solidFill>
        </p:spPr>
      </p:pic>
      <p:sp>
        <p:nvSpPr>
          <p:cNvPr id="2" name="Rectángulo 1">
            <a:extLst>
              <a:ext uri="{FF2B5EF4-FFF2-40B4-BE49-F238E27FC236}">
                <a16:creationId xmlns:a16="http://schemas.microsoft.com/office/drawing/2014/main" id="{5D114F8B-9285-44C4-A544-D02B44658D9E}"/>
              </a:ext>
            </a:extLst>
          </p:cNvPr>
          <p:cNvSpPr/>
          <p:nvPr/>
        </p:nvSpPr>
        <p:spPr>
          <a:xfrm>
            <a:off x="126947" y="1410107"/>
            <a:ext cx="9301203" cy="2569934"/>
          </a:xfrm>
          <a:prstGeom prst="rect">
            <a:avLst/>
          </a:prstGeom>
        </p:spPr>
        <p:txBody>
          <a:bodyPr wrap="square">
            <a:spAutoFit/>
          </a:bodyPr>
          <a:lstStyle/>
          <a:p>
            <a:pPr algn="just"/>
            <a:r>
              <a:rPr lang="es-MX" sz="2300" dirty="0">
                <a:solidFill>
                  <a:srgbClr val="001C36"/>
                </a:solidFill>
                <a:latin typeface="Futura LT Medium" panose="02000804020000020003" pitchFamily="2" charset="0"/>
              </a:rPr>
              <a:t>Organización privada sin ánimo de lucro dedicada a prestar atención médica, quirúrgica, médico-humanitaria y de emergencia gratuita para poblaciones en condiciones de pobreza, exclusión social o geográfica o que han sido víctimas de alguna catástrofe. La Patrulla Aérea Civil Colombiana cuenta con cien (100)  años de historia en la aviación civil </a:t>
            </a:r>
          </a:p>
          <a:p>
            <a:pPr algn="just"/>
            <a:endParaRPr lang="es-MX" sz="2300" dirty="0"/>
          </a:p>
        </p:txBody>
      </p:sp>
      <p:sp>
        <p:nvSpPr>
          <p:cNvPr id="12" name="Título 1">
            <a:extLst>
              <a:ext uri="{FF2B5EF4-FFF2-40B4-BE49-F238E27FC236}">
                <a16:creationId xmlns:a16="http://schemas.microsoft.com/office/drawing/2014/main" id="{14EC7257-C12E-C74C-A0EB-D3E416177C91}"/>
              </a:ext>
            </a:extLst>
          </p:cNvPr>
          <p:cNvSpPr txBox="1">
            <a:spLocks/>
          </p:cNvSpPr>
          <p:nvPr/>
        </p:nvSpPr>
        <p:spPr>
          <a:xfrm>
            <a:off x="126947" y="201487"/>
            <a:ext cx="8393430" cy="724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dirty="0">
                <a:solidFill>
                  <a:srgbClr val="001C36"/>
                </a:solidFill>
                <a:latin typeface="Futura LT Medium" panose="02000804020000020003" pitchFamily="2" charset="0"/>
              </a:rPr>
              <a:t>Patrulla Aérea Civil Colombiana</a:t>
            </a:r>
            <a:endParaRPr lang="es-PE" dirty="0">
              <a:solidFill>
                <a:srgbClr val="001C36"/>
              </a:solidFill>
              <a:latin typeface="Futura LT Medium" panose="02000804020000020003" pitchFamily="2" charset="0"/>
            </a:endParaRPr>
          </a:p>
        </p:txBody>
      </p:sp>
      <p:pic>
        <p:nvPicPr>
          <p:cNvPr id="18" name="Imagen 17">
            <a:extLst>
              <a:ext uri="{FF2B5EF4-FFF2-40B4-BE49-F238E27FC236}">
                <a16:creationId xmlns:a16="http://schemas.microsoft.com/office/drawing/2014/main" id="{C60AF469-626A-4441-B35F-3855A1876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87" y="3775456"/>
            <a:ext cx="9118600" cy="2794000"/>
          </a:xfrm>
          <a:prstGeom prst="rect">
            <a:avLst/>
          </a:prstGeom>
        </p:spPr>
      </p:pic>
    </p:spTree>
    <p:extLst>
      <p:ext uri="{BB962C8B-B14F-4D97-AF65-F5344CB8AC3E}">
        <p14:creationId xmlns:p14="http://schemas.microsoft.com/office/powerpoint/2010/main" val="384651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5">
            <a:extLst>
              <a:ext uri="{FF2B5EF4-FFF2-40B4-BE49-F238E27FC236}">
                <a16:creationId xmlns:a16="http://schemas.microsoft.com/office/drawing/2014/main" id="{5F242839-709A-43B4-823F-2FE5D474F089}"/>
              </a:ext>
            </a:extLst>
          </p:cNvPr>
          <p:cNvPicPr>
            <a:picLocks noChangeAspect="1"/>
          </p:cNvPicPr>
          <p:nvPr/>
        </p:nvPicPr>
        <p:blipFill rotWithShape="1">
          <a:blip r:embed="rId2"/>
          <a:srcRect l="11013" r="12639"/>
          <a:stretch/>
        </p:blipFill>
        <p:spPr>
          <a:xfrm>
            <a:off x="9678424" y="-3635"/>
            <a:ext cx="2513576" cy="6858000"/>
          </a:xfrm>
          <a:prstGeom prst="rect">
            <a:avLst/>
          </a:prstGeom>
        </p:spPr>
      </p:pic>
      <p:pic>
        <p:nvPicPr>
          <p:cNvPr id="9" name="Imagen 8">
            <a:extLst>
              <a:ext uri="{FF2B5EF4-FFF2-40B4-BE49-F238E27FC236}">
                <a16:creationId xmlns:a16="http://schemas.microsoft.com/office/drawing/2014/main" id="{CEA67B60-8C67-4D4F-9938-823962AA9103}"/>
              </a:ext>
            </a:extLst>
          </p:cNvPr>
          <p:cNvPicPr>
            <a:picLocks noChangeAspect="1"/>
          </p:cNvPicPr>
          <p:nvPr/>
        </p:nvPicPr>
        <p:blipFill>
          <a:blip r:embed="rId3"/>
          <a:stretch>
            <a:fillRect/>
          </a:stretch>
        </p:blipFill>
        <p:spPr>
          <a:xfrm>
            <a:off x="8192085" y="91196"/>
            <a:ext cx="1415268" cy="1176361"/>
          </a:xfrm>
          <a:prstGeom prst="rect">
            <a:avLst/>
          </a:prstGeom>
          <a:solidFill>
            <a:schemeClr val="bg1"/>
          </a:solidFill>
        </p:spPr>
      </p:pic>
      <p:pic>
        <p:nvPicPr>
          <p:cNvPr id="12" name="Imagen 11">
            <a:extLst>
              <a:ext uri="{FF2B5EF4-FFF2-40B4-BE49-F238E27FC236}">
                <a16:creationId xmlns:a16="http://schemas.microsoft.com/office/drawing/2014/main" id="{E72890E3-297D-4F6C-8035-E42EDF685A9C}"/>
              </a:ext>
            </a:extLst>
          </p:cNvPr>
          <p:cNvPicPr>
            <a:picLocks noChangeAspect="1"/>
          </p:cNvPicPr>
          <p:nvPr/>
        </p:nvPicPr>
        <p:blipFill>
          <a:blip r:embed="rId4"/>
          <a:stretch>
            <a:fillRect/>
          </a:stretch>
        </p:blipFill>
        <p:spPr>
          <a:xfrm>
            <a:off x="321498" y="1136073"/>
            <a:ext cx="4738822" cy="5457073"/>
          </a:xfrm>
          <a:prstGeom prst="rect">
            <a:avLst/>
          </a:prstGeom>
        </p:spPr>
      </p:pic>
      <p:grpSp>
        <p:nvGrpSpPr>
          <p:cNvPr id="14" name="Grupo 13">
            <a:extLst>
              <a:ext uri="{FF2B5EF4-FFF2-40B4-BE49-F238E27FC236}">
                <a16:creationId xmlns:a16="http://schemas.microsoft.com/office/drawing/2014/main" id="{F0DBECCD-E7BA-4EF1-BAF4-31C3B10B953C}"/>
              </a:ext>
            </a:extLst>
          </p:cNvPr>
          <p:cNvGrpSpPr/>
          <p:nvPr/>
        </p:nvGrpSpPr>
        <p:grpSpPr>
          <a:xfrm>
            <a:off x="5436004" y="1320323"/>
            <a:ext cx="3972958" cy="2269350"/>
            <a:chOff x="2635861" y="832074"/>
            <a:chExt cx="5231731" cy="4621362"/>
          </a:xfrm>
        </p:grpSpPr>
        <p:pic>
          <p:nvPicPr>
            <p:cNvPr id="15" name="Imagen 14">
              <a:extLst>
                <a:ext uri="{FF2B5EF4-FFF2-40B4-BE49-F238E27FC236}">
                  <a16:creationId xmlns:a16="http://schemas.microsoft.com/office/drawing/2014/main" id="{6F53C03B-E92B-4631-9A09-0DDCD136945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colorTemperature colorTemp="8800"/>
                      </a14:imgEffect>
                    </a14:imgLayer>
                  </a14:imgProps>
                </a:ext>
              </a:extLst>
            </a:blip>
            <a:stretch>
              <a:fillRect/>
            </a:stretch>
          </p:blipFill>
          <p:spPr>
            <a:xfrm>
              <a:off x="2635861" y="832074"/>
              <a:ext cx="5231731" cy="4621362"/>
            </a:xfrm>
            <a:prstGeom prst="rect">
              <a:avLst/>
            </a:prstGeom>
            <a:ln>
              <a:noFill/>
            </a:ln>
            <a:effectLst>
              <a:outerShdw blurRad="44450" dist="27940" dir="5400000" algn="ctr">
                <a:srgbClr val="000000">
                  <a:alpha val="32000"/>
                </a:srgbClr>
              </a:outerShdw>
            </a:effectLst>
          </p:spPr>
        </p:pic>
        <p:cxnSp>
          <p:nvCxnSpPr>
            <p:cNvPr id="16" name="Conector recto de flecha 15">
              <a:extLst>
                <a:ext uri="{FF2B5EF4-FFF2-40B4-BE49-F238E27FC236}">
                  <a16:creationId xmlns:a16="http://schemas.microsoft.com/office/drawing/2014/main" id="{4291A055-C908-4E40-A598-82E12909AC13}"/>
                </a:ext>
              </a:extLst>
            </p:cNvPr>
            <p:cNvCxnSpPr/>
            <p:nvPr/>
          </p:nvCxnSpPr>
          <p:spPr>
            <a:xfrm flipV="1">
              <a:off x="3429000" y="2225842"/>
              <a:ext cx="4006516" cy="2117558"/>
            </a:xfrm>
            <a:prstGeom prst="straightConnector1">
              <a:avLst/>
            </a:prstGeom>
            <a:ln w="57150">
              <a:noFill/>
              <a:tailEnd type="triangle"/>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grpSp>
      <p:sp>
        <p:nvSpPr>
          <p:cNvPr id="11" name="CuadroTexto 10">
            <a:extLst>
              <a:ext uri="{FF2B5EF4-FFF2-40B4-BE49-F238E27FC236}">
                <a16:creationId xmlns:a16="http://schemas.microsoft.com/office/drawing/2014/main" id="{6B7F6EA0-68E8-42D4-8E0E-4F6CA0E9153F}"/>
              </a:ext>
            </a:extLst>
          </p:cNvPr>
          <p:cNvSpPr txBox="1"/>
          <p:nvPr/>
        </p:nvSpPr>
        <p:spPr>
          <a:xfrm>
            <a:off x="5084609" y="3781479"/>
            <a:ext cx="4779820" cy="286232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MX" dirty="0">
                <a:latin typeface="Arial Narrow" panose="020B0606020202030204" pitchFamily="34" charset="0"/>
              </a:rPr>
              <a:t>Conclusiones RAAC/12-X</a:t>
            </a:r>
          </a:p>
          <a:p>
            <a:r>
              <a:rPr lang="es-MX" b="1" dirty="0">
                <a:latin typeface="Arial Narrow" panose="020B0606020202030204" pitchFamily="34" charset="0"/>
              </a:rPr>
              <a:t>Plan de contingencia regional ante desastres naturales y/o eventos catastróficos</a:t>
            </a:r>
          </a:p>
          <a:p>
            <a:pPr algn="just"/>
            <a:r>
              <a:rPr lang="es-MX" dirty="0">
                <a:latin typeface="Arial Narrow" panose="020B0606020202030204" pitchFamily="34" charset="0"/>
              </a:rPr>
              <a:t>Que la OACI, en cooperación y coordinación con los Estados de la región Sudamericana, desarrollen un Plan de Contingencia para enfrentar los desastres naturales y/o eventos catastróficos con el objeto de minimizar el impacto sobre la aviación civil y reestablecer el funcionamiento de los servicios de navegación aérea y aeropuertos lo más pronto posible.</a:t>
            </a:r>
          </a:p>
        </p:txBody>
      </p:sp>
      <p:cxnSp>
        <p:nvCxnSpPr>
          <p:cNvPr id="19" name="Conector recto de flecha 18">
            <a:extLst>
              <a:ext uri="{FF2B5EF4-FFF2-40B4-BE49-F238E27FC236}">
                <a16:creationId xmlns:a16="http://schemas.microsoft.com/office/drawing/2014/main" id="{64965B1B-597D-412C-A479-3A5305E3FB2E}"/>
              </a:ext>
            </a:extLst>
          </p:cNvPr>
          <p:cNvCxnSpPr/>
          <p:nvPr/>
        </p:nvCxnSpPr>
        <p:spPr>
          <a:xfrm flipV="1">
            <a:off x="5961932" y="1647062"/>
            <a:ext cx="3042534" cy="1615873"/>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ítulo 1">
            <a:extLst>
              <a:ext uri="{FF2B5EF4-FFF2-40B4-BE49-F238E27FC236}">
                <a16:creationId xmlns:a16="http://schemas.microsoft.com/office/drawing/2014/main" id="{5112F7CB-0CCA-4924-9B89-74F8E2644CEF}"/>
              </a:ext>
            </a:extLst>
          </p:cNvPr>
          <p:cNvSpPr>
            <a:spLocks noGrp="1"/>
          </p:cNvSpPr>
          <p:nvPr>
            <p:ph type="title"/>
          </p:nvPr>
        </p:nvSpPr>
        <p:spPr>
          <a:xfrm>
            <a:off x="131290" y="190242"/>
            <a:ext cx="8657593" cy="724237"/>
          </a:xfrm>
        </p:spPr>
        <p:txBody>
          <a:bodyPr>
            <a:noAutofit/>
          </a:bodyPr>
          <a:lstStyle/>
          <a:p>
            <a:r>
              <a:rPr lang="es-CO" sz="3200" dirty="0">
                <a:solidFill>
                  <a:srgbClr val="001C36"/>
                </a:solidFill>
                <a:latin typeface="Futura LT Medium" panose="02000804020000020003" pitchFamily="2" charset="0"/>
              </a:rPr>
              <a:t>Plan de Contingencia Regional ante Desastres</a:t>
            </a:r>
            <a:endParaRPr lang="es-PE" sz="3200" dirty="0">
              <a:solidFill>
                <a:srgbClr val="001C36"/>
              </a:solidFill>
              <a:latin typeface="Futura LT Medium" panose="02000804020000020003" pitchFamily="2" charset="0"/>
            </a:endParaRPr>
          </a:p>
        </p:txBody>
      </p:sp>
    </p:spTree>
    <p:extLst>
      <p:ext uri="{BB962C8B-B14F-4D97-AF65-F5344CB8AC3E}">
        <p14:creationId xmlns:p14="http://schemas.microsoft.com/office/powerpoint/2010/main" val="3307717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EA67B60-8C67-4D4F-9938-823962AA9103}"/>
              </a:ext>
            </a:extLst>
          </p:cNvPr>
          <p:cNvPicPr>
            <a:picLocks noChangeAspect="1"/>
          </p:cNvPicPr>
          <p:nvPr/>
        </p:nvPicPr>
        <p:blipFill>
          <a:blip r:embed="rId2"/>
          <a:stretch>
            <a:fillRect/>
          </a:stretch>
        </p:blipFill>
        <p:spPr>
          <a:xfrm>
            <a:off x="8192085" y="91196"/>
            <a:ext cx="1415268" cy="1176361"/>
          </a:xfrm>
          <a:prstGeom prst="rect">
            <a:avLst/>
          </a:prstGeom>
          <a:solidFill>
            <a:schemeClr val="bg1"/>
          </a:solidFill>
        </p:spPr>
      </p:pic>
      <p:sp>
        <p:nvSpPr>
          <p:cNvPr id="20" name="Título 1">
            <a:extLst>
              <a:ext uri="{FF2B5EF4-FFF2-40B4-BE49-F238E27FC236}">
                <a16:creationId xmlns:a16="http://schemas.microsoft.com/office/drawing/2014/main" id="{5112F7CB-0CCA-4924-9B89-74F8E2644CEF}"/>
              </a:ext>
            </a:extLst>
          </p:cNvPr>
          <p:cNvSpPr>
            <a:spLocks noGrp="1"/>
          </p:cNvSpPr>
          <p:nvPr>
            <p:ph type="title"/>
          </p:nvPr>
        </p:nvSpPr>
        <p:spPr>
          <a:xfrm>
            <a:off x="242126" y="49473"/>
            <a:ext cx="8657593" cy="1011935"/>
          </a:xfrm>
        </p:spPr>
        <p:txBody>
          <a:bodyPr>
            <a:noAutofit/>
          </a:bodyPr>
          <a:lstStyle/>
          <a:p>
            <a:r>
              <a:rPr lang="es-MX" dirty="0">
                <a:solidFill>
                  <a:srgbClr val="001C36"/>
                </a:solidFill>
                <a:latin typeface="Futura LT Medium" panose="02000804020000020003" pitchFamily="2" charset="0"/>
              </a:rPr>
              <a:t>CAPSCA </a:t>
            </a:r>
            <a:endParaRPr lang="es-PE" dirty="0">
              <a:solidFill>
                <a:srgbClr val="001C36"/>
              </a:solidFill>
              <a:latin typeface="Futura LT Medium" panose="02000804020000020003" pitchFamily="2" charset="0"/>
            </a:endParaRPr>
          </a:p>
        </p:txBody>
      </p:sp>
      <p:pic>
        <p:nvPicPr>
          <p:cNvPr id="13" name="Imagen 12">
            <a:extLst>
              <a:ext uri="{FF2B5EF4-FFF2-40B4-BE49-F238E27FC236}">
                <a16:creationId xmlns:a16="http://schemas.microsoft.com/office/drawing/2014/main" id="{4A5C6A65-9BBD-498C-9BE2-6E0A83817824}"/>
              </a:ext>
            </a:extLst>
          </p:cNvPr>
          <p:cNvPicPr>
            <a:picLocks noChangeAspect="1"/>
          </p:cNvPicPr>
          <p:nvPr/>
        </p:nvPicPr>
        <p:blipFill rotWithShape="1">
          <a:blip r:embed="rId3"/>
          <a:srcRect l="33558" t="83601" r="34359" b="-1685"/>
          <a:stretch/>
        </p:blipFill>
        <p:spPr>
          <a:xfrm>
            <a:off x="0" y="5796135"/>
            <a:ext cx="2501236" cy="1174373"/>
          </a:xfrm>
          <a:prstGeom prst="rect">
            <a:avLst/>
          </a:prstGeom>
        </p:spPr>
      </p:pic>
      <p:pic>
        <p:nvPicPr>
          <p:cNvPr id="18" name="Imagen 17">
            <a:extLst>
              <a:ext uri="{FF2B5EF4-FFF2-40B4-BE49-F238E27FC236}">
                <a16:creationId xmlns:a16="http://schemas.microsoft.com/office/drawing/2014/main" id="{F7230F0D-E9E2-47B6-8ED9-73679B12A8D6}"/>
              </a:ext>
            </a:extLst>
          </p:cNvPr>
          <p:cNvPicPr>
            <a:picLocks noChangeAspect="1"/>
          </p:cNvPicPr>
          <p:nvPr/>
        </p:nvPicPr>
        <p:blipFill rotWithShape="1">
          <a:blip r:embed="rId4"/>
          <a:srcRect l="11013" r="12639"/>
          <a:stretch/>
        </p:blipFill>
        <p:spPr>
          <a:xfrm>
            <a:off x="9678423" y="0"/>
            <a:ext cx="2513576" cy="6858000"/>
          </a:xfrm>
          <a:prstGeom prst="rect">
            <a:avLst/>
          </a:prstGeom>
        </p:spPr>
      </p:pic>
      <p:sp>
        <p:nvSpPr>
          <p:cNvPr id="7" name="Rectángulo 6">
            <a:extLst>
              <a:ext uri="{FF2B5EF4-FFF2-40B4-BE49-F238E27FC236}">
                <a16:creationId xmlns:a16="http://schemas.microsoft.com/office/drawing/2014/main" id="{55D271BC-4A06-4E6F-840C-556D8D9CD3BD}"/>
              </a:ext>
            </a:extLst>
          </p:cNvPr>
          <p:cNvSpPr/>
          <p:nvPr/>
        </p:nvSpPr>
        <p:spPr>
          <a:xfrm>
            <a:off x="242126" y="1761213"/>
            <a:ext cx="9365227" cy="4093428"/>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MX" sz="2000" dirty="0">
                <a:solidFill>
                  <a:srgbClr val="001C36"/>
                </a:solidFill>
                <a:latin typeface="Futura LT Medium" panose="02000804020000020003" pitchFamily="2" charset="0"/>
              </a:rPr>
              <a:t>Colombia adoptó los lineamientos diseccionados por la </a:t>
            </a:r>
            <a:r>
              <a:rPr lang="es-MX" sz="2000" dirty="0">
                <a:solidFill>
                  <a:schemeClr val="accent1">
                    <a:lumMod val="75000"/>
                  </a:schemeClr>
                </a:solidFill>
                <a:latin typeface="Futura LT Medium" panose="02000804020000020003" pitchFamily="2" charset="0"/>
              </a:rPr>
              <a:t>OACI</a:t>
            </a:r>
            <a:r>
              <a:rPr lang="es-MX" sz="2000" dirty="0">
                <a:solidFill>
                  <a:srgbClr val="001C36"/>
                </a:solidFill>
                <a:latin typeface="Futura LT Medium" panose="02000804020000020003" pitchFamily="2" charset="0"/>
              </a:rPr>
              <a:t> y la </a:t>
            </a:r>
            <a:r>
              <a:rPr lang="es-MX" sz="2000" dirty="0">
                <a:solidFill>
                  <a:schemeClr val="accent1">
                    <a:lumMod val="75000"/>
                  </a:schemeClr>
                </a:solidFill>
                <a:latin typeface="Futura LT Medium" panose="02000804020000020003" pitchFamily="2" charset="0"/>
              </a:rPr>
              <a:t>OMS</a:t>
            </a:r>
            <a:r>
              <a:rPr lang="es-MX" sz="2000" dirty="0">
                <a:solidFill>
                  <a:srgbClr val="001C36"/>
                </a:solidFill>
                <a:latin typeface="Futura LT Medium" panose="02000804020000020003" pitchFamily="2" charset="0"/>
              </a:rPr>
              <a:t> a través de </a:t>
            </a:r>
            <a:r>
              <a:rPr lang="es-MX" sz="2000" dirty="0">
                <a:solidFill>
                  <a:schemeClr val="accent1">
                    <a:lumMod val="75000"/>
                  </a:schemeClr>
                </a:solidFill>
                <a:latin typeface="Futura LT Medium" panose="02000804020000020003" pitchFamily="2" charset="0"/>
              </a:rPr>
              <a:t>CAPSCA</a:t>
            </a:r>
            <a:r>
              <a:rPr lang="es-MX" sz="2000" dirty="0">
                <a:solidFill>
                  <a:srgbClr val="001C36"/>
                </a:solidFill>
                <a:latin typeface="Futura LT Medium" panose="02000804020000020003" pitchFamily="2" charset="0"/>
              </a:rPr>
              <a:t> aplicando su metodología, atendiendo las auditorias </a:t>
            </a:r>
            <a:r>
              <a:rPr lang="es-MX" sz="2000" dirty="0">
                <a:solidFill>
                  <a:schemeClr val="accent1">
                    <a:lumMod val="75000"/>
                  </a:schemeClr>
                </a:solidFill>
                <a:latin typeface="Futura LT Medium" panose="02000804020000020003" pitchFamily="2" charset="0"/>
              </a:rPr>
              <a:t>USOAP</a:t>
            </a:r>
            <a:r>
              <a:rPr lang="es-MX" sz="2000" dirty="0">
                <a:solidFill>
                  <a:srgbClr val="001C36"/>
                </a:solidFill>
                <a:latin typeface="Futura LT Medium" panose="02000804020000020003" pitchFamily="2" charset="0"/>
              </a:rPr>
              <a:t>; en desarrollo sobre la preparación y respuesta de la aviación a las emergencias de salud pública y de lo desastres naturales.</a:t>
            </a:r>
          </a:p>
          <a:p>
            <a:pPr marL="342900" indent="-342900" algn="just">
              <a:buFont typeface="Arial" panose="020B0604020202020204" pitchFamily="34" charset="0"/>
              <a:buChar char="•"/>
            </a:pPr>
            <a:endParaRPr lang="es-MX" sz="2000" dirty="0">
              <a:solidFill>
                <a:srgbClr val="001C36"/>
              </a:solidFill>
              <a:latin typeface="Futura LT Medium" panose="02000804020000020003" pitchFamily="2" charset="0"/>
            </a:endParaRPr>
          </a:p>
          <a:p>
            <a:pPr marL="342900" indent="-342900" algn="just">
              <a:buFont typeface="Arial" panose="020B0604020202020204" pitchFamily="34" charset="0"/>
              <a:buChar char="•"/>
            </a:pPr>
            <a:r>
              <a:rPr lang="es-MX" sz="2000" dirty="0">
                <a:solidFill>
                  <a:srgbClr val="001C36"/>
                </a:solidFill>
                <a:latin typeface="Futura LT Medium" panose="02000804020000020003" pitchFamily="2" charset="0"/>
              </a:rPr>
              <a:t>En concordancia a los protocolos de </a:t>
            </a:r>
            <a:r>
              <a:rPr lang="es-MX" sz="2000" dirty="0">
                <a:solidFill>
                  <a:schemeClr val="accent1">
                    <a:lumMod val="75000"/>
                  </a:schemeClr>
                </a:solidFill>
                <a:latin typeface="Futura LT Medium" panose="02000804020000020003" pitchFamily="2" charset="0"/>
              </a:rPr>
              <a:t>CAPSCA</a:t>
            </a:r>
            <a:r>
              <a:rPr lang="es-MX" sz="2000" dirty="0">
                <a:solidFill>
                  <a:srgbClr val="001C36"/>
                </a:solidFill>
                <a:latin typeface="Futura LT Medium" panose="02000804020000020003" pitchFamily="2" charset="0"/>
              </a:rPr>
              <a:t> - </a:t>
            </a:r>
            <a:r>
              <a:rPr lang="es-MX" sz="2000" dirty="0">
                <a:solidFill>
                  <a:schemeClr val="accent1">
                    <a:lumMod val="75000"/>
                  </a:schemeClr>
                </a:solidFill>
                <a:latin typeface="Futura LT Medium" panose="02000804020000020003" pitchFamily="2" charset="0"/>
              </a:rPr>
              <a:t>OACI</a:t>
            </a:r>
            <a:r>
              <a:rPr lang="es-MX" sz="2000" dirty="0">
                <a:solidFill>
                  <a:srgbClr val="001C36"/>
                </a:solidFill>
                <a:latin typeface="Futura LT Medium" panose="02000804020000020003" pitchFamily="2" charset="0"/>
              </a:rPr>
              <a:t>, implemento un plan de coordinación y sensibilización con la comunidad aeronáutica y salud pública del país, para socializar las previsiones, la reglamentación y planificación internacional para el sector de viajes y turismo.</a:t>
            </a:r>
          </a:p>
          <a:p>
            <a:pPr marL="342900" indent="-342900" algn="just">
              <a:buFont typeface="Arial" panose="020B0604020202020204" pitchFamily="34" charset="0"/>
              <a:buChar char="•"/>
            </a:pPr>
            <a:endParaRPr lang="es-MX" sz="2000" dirty="0">
              <a:solidFill>
                <a:srgbClr val="001C36"/>
              </a:solidFill>
              <a:latin typeface="Futura LT Medium" panose="02000804020000020003" pitchFamily="2" charset="0"/>
            </a:endParaRPr>
          </a:p>
          <a:p>
            <a:pPr marL="342900" indent="-342900" algn="just">
              <a:buFont typeface="Arial" panose="020B0604020202020204" pitchFamily="34" charset="0"/>
              <a:buChar char="•"/>
            </a:pPr>
            <a:r>
              <a:rPr lang="es-MX" sz="2000" dirty="0">
                <a:solidFill>
                  <a:srgbClr val="001C36"/>
                </a:solidFill>
                <a:latin typeface="Futura LT Medium" panose="02000804020000020003" pitchFamily="2" charset="0"/>
              </a:rPr>
              <a:t>Promueve la prevención ante epidemias y la detección/diseminación de enfermedades por vía aérea, en coordinación con los entes en salud pública</a:t>
            </a:r>
          </a:p>
        </p:txBody>
      </p:sp>
      <p:sp>
        <p:nvSpPr>
          <p:cNvPr id="2" name="Rectángulo 1">
            <a:extLst>
              <a:ext uri="{FF2B5EF4-FFF2-40B4-BE49-F238E27FC236}">
                <a16:creationId xmlns:a16="http://schemas.microsoft.com/office/drawing/2014/main" id="{22B0AEFB-A3D5-2440-AE10-7E1CDD12F926}"/>
              </a:ext>
            </a:extLst>
          </p:cNvPr>
          <p:cNvSpPr/>
          <p:nvPr/>
        </p:nvSpPr>
        <p:spPr>
          <a:xfrm>
            <a:off x="242126" y="851665"/>
            <a:ext cx="6741141" cy="584775"/>
          </a:xfrm>
          <a:prstGeom prst="rect">
            <a:avLst/>
          </a:prstGeom>
        </p:spPr>
        <p:txBody>
          <a:bodyPr wrap="none">
            <a:spAutoFit/>
          </a:bodyPr>
          <a:lstStyle/>
          <a:p>
            <a:r>
              <a:rPr lang="es-MX" sz="3200" dirty="0">
                <a:solidFill>
                  <a:srgbClr val="001C36"/>
                </a:solidFill>
                <a:latin typeface="Futura LT Medium" panose="02000804020000020003" pitchFamily="2" charset="0"/>
              </a:rPr>
              <a:t>Santiago de Chile - marzo de 2012</a:t>
            </a:r>
            <a:endParaRPr lang="es-CO" sz="3200" dirty="0"/>
          </a:p>
        </p:txBody>
      </p:sp>
    </p:spTree>
    <p:extLst>
      <p:ext uri="{BB962C8B-B14F-4D97-AF65-F5344CB8AC3E}">
        <p14:creationId xmlns:p14="http://schemas.microsoft.com/office/powerpoint/2010/main" val="85742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CEA67B60-8C67-4D4F-9938-823962AA9103}"/>
              </a:ext>
            </a:extLst>
          </p:cNvPr>
          <p:cNvPicPr>
            <a:picLocks noChangeAspect="1"/>
          </p:cNvPicPr>
          <p:nvPr/>
        </p:nvPicPr>
        <p:blipFill>
          <a:blip r:embed="rId2"/>
          <a:stretch>
            <a:fillRect/>
          </a:stretch>
        </p:blipFill>
        <p:spPr>
          <a:xfrm>
            <a:off x="8192085" y="91196"/>
            <a:ext cx="1415268" cy="1176361"/>
          </a:xfrm>
          <a:prstGeom prst="rect">
            <a:avLst/>
          </a:prstGeom>
          <a:solidFill>
            <a:schemeClr val="bg1"/>
          </a:solidFill>
        </p:spPr>
      </p:pic>
      <p:sp>
        <p:nvSpPr>
          <p:cNvPr id="20" name="Título 1">
            <a:extLst>
              <a:ext uri="{FF2B5EF4-FFF2-40B4-BE49-F238E27FC236}">
                <a16:creationId xmlns:a16="http://schemas.microsoft.com/office/drawing/2014/main" id="{5112F7CB-0CCA-4924-9B89-74F8E2644CEF}"/>
              </a:ext>
            </a:extLst>
          </p:cNvPr>
          <p:cNvSpPr>
            <a:spLocks noGrp="1"/>
          </p:cNvSpPr>
          <p:nvPr>
            <p:ph type="title"/>
          </p:nvPr>
        </p:nvSpPr>
        <p:spPr>
          <a:xfrm>
            <a:off x="0" y="200428"/>
            <a:ext cx="8657593" cy="724237"/>
          </a:xfrm>
        </p:spPr>
        <p:txBody>
          <a:bodyPr>
            <a:noAutofit/>
          </a:bodyPr>
          <a:lstStyle/>
          <a:p>
            <a:r>
              <a:rPr lang="es-MX" dirty="0">
                <a:solidFill>
                  <a:srgbClr val="001C36"/>
                </a:solidFill>
                <a:latin typeface="Futura LT Medium" panose="02000804020000020003" pitchFamily="2" charset="0"/>
              </a:rPr>
              <a:t>Pandemias – Riesgos biológicos</a:t>
            </a:r>
            <a:endParaRPr lang="es-PE" dirty="0">
              <a:solidFill>
                <a:srgbClr val="001C36"/>
              </a:solidFill>
              <a:latin typeface="Futura LT Medium" panose="02000804020000020003" pitchFamily="2" charset="0"/>
            </a:endParaRPr>
          </a:p>
        </p:txBody>
      </p:sp>
      <p:pic>
        <p:nvPicPr>
          <p:cNvPr id="8" name="Imagen 7" descr="Imagen que contiene texto, mapa&#10;&#10;Descripción generada automáticamente">
            <a:extLst>
              <a:ext uri="{FF2B5EF4-FFF2-40B4-BE49-F238E27FC236}">
                <a16:creationId xmlns:a16="http://schemas.microsoft.com/office/drawing/2014/main" id="{A1B77F18-83D7-47F0-8538-EA31F84176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25" y="1548119"/>
            <a:ext cx="9178059" cy="4856723"/>
          </a:xfrm>
          <a:prstGeom prst="rect">
            <a:avLst/>
          </a:prstGeom>
        </p:spPr>
      </p:pic>
      <p:pic>
        <p:nvPicPr>
          <p:cNvPr id="10" name="Imagen 9">
            <a:extLst>
              <a:ext uri="{FF2B5EF4-FFF2-40B4-BE49-F238E27FC236}">
                <a16:creationId xmlns:a16="http://schemas.microsoft.com/office/drawing/2014/main" id="{7BD80D04-C662-48BC-873B-F08558D70997}"/>
              </a:ext>
            </a:extLst>
          </p:cNvPr>
          <p:cNvPicPr>
            <a:picLocks noChangeAspect="1"/>
          </p:cNvPicPr>
          <p:nvPr/>
        </p:nvPicPr>
        <p:blipFill rotWithShape="1">
          <a:blip r:embed="rId4"/>
          <a:srcRect l="11013" r="12639"/>
          <a:stretch/>
        </p:blipFill>
        <p:spPr>
          <a:xfrm>
            <a:off x="9678424" y="0"/>
            <a:ext cx="2513576" cy="6858000"/>
          </a:xfrm>
          <a:prstGeom prst="rect">
            <a:avLst/>
          </a:prstGeom>
        </p:spPr>
      </p:pic>
    </p:spTree>
    <p:extLst>
      <p:ext uri="{BB962C8B-B14F-4D97-AF65-F5344CB8AC3E}">
        <p14:creationId xmlns:p14="http://schemas.microsoft.com/office/powerpoint/2010/main" val="162293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7" name="Título 1"/>
          <p:cNvSpPr>
            <a:spLocks noGrp="1"/>
          </p:cNvSpPr>
          <p:nvPr>
            <p:ph type="title"/>
          </p:nvPr>
        </p:nvSpPr>
        <p:spPr>
          <a:xfrm>
            <a:off x="210691" y="97862"/>
            <a:ext cx="8393430" cy="724237"/>
          </a:xfrm>
        </p:spPr>
        <p:txBody>
          <a:bodyPr>
            <a:noAutofit/>
          </a:bodyPr>
          <a:lstStyle/>
          <a:p>
            <a:r>
              <a:rPr lang="es-MX" dirty="0">
                <a:solidFill>
                  <a:srgbClr val="001C36"/>
                </a:solidFill>
                <a:latin typeface="Futura LT Medium" panose="02000804020000020003" pitchFamily="2" charset="0"/>
              </a:rPr>
              <a:t>Aeropuerto de Armenia.</a:t>
            </a:r>
            <a:endParaRPr lang="es-PE" dirty="0">
              <a:solidFill>
                <a:srgbClr val="001C36"/>
              </a:solidFill>
              <a:latin typeface="Futura LT Medium" panose="02000804020000020003" pitchFamily="2" charset="0"/>
            </a:endParaRPr>
          </a:p>
        </p:txBody>
      </p:sp>
      <p:pic>
        <p:nvPicPr>
          <p:cNvPr id="2" name="Imagen 1">
            <a:extLst>
              <a:ext uri="{FF2B5EF4-FFF2-40B4-BE49-F238E27FC236}">
                <a16:creationId xmlns:a16="http://schemas.microsoft.com/office/drawing/2014/main" id="{499D821B-C15D-4259-8B92-193D5D988BE7}"/>
              </a:ext>
            </a:extLst>
          </p:cNvPr>
          <p:cNvPicPr>
            <a:picLocks noChangeAspect="1"/>
          </p:cNvPicPr>
          <p:nvPr/>
        </p:nvPicPr>
        <p:blipFill>
          <a:blip r:embed="rId3"/>
          <a:stretch>
            <a:fillRect/>
          </a:stretch>
        </p:blipFill>
        <p:spPr>
          <a:xfrm>
            <a:off x="9680449" y="0"/>
            <a:ext cx="2511552" cy="6858000"/>
          </a:xfrm>
          <a:prstGeom prst="rect">
            <a:avLst/>
          </a:prstGeom>
        </p:spPr>
      </p:pic>
      <p:sp>
        <p:nvSpPr>
          <p:cNvPr id="45" name="Rectángulo 44">
            <a:extLst>
              <a:ext uri="{FF2B5EF4-FFF2-40B4-BE49-F238E27FC236}">
                <a16:creationId xmlns:a16="http://schemas.microsoft.com/office/drawing/2014/main" id="{951C28BC-3E10-477F-92AC-CF35CDB36A46}"/>
              </a:ext>
            </a:extLst>
          </p:cNvPr>
          <p:cNvSpPr/>
          <p:nvPr/>
        </p:nvSpPr>
        <p:spPr>
          <a:xfrm>
            <a:off x="230444" y="695884"/>
            <a:ext cx="7099204" cy="461665"/>
          </a:xfrm>
          <a:prstGeom prst="rect">
            <a:avLst/>
          </a:prstGeom>
          <a:solidFill>
            <a:schemeClr val="bg1"/>
          </a:solidFill>
        </p:spPr>
        <p:txBody>
          <a:bodyPr wrap="square">
            <a:spAutoFit/>
          </a:bodyPr>
          <a:lstStyle/>
          <a:p>
            <a:r>
              <a:rPr lang="es-ES_tradnl" sz="2400" dirty="0">
                <a:solidFill>
                  <a:srgbClr val="001C36"/>
                </a:solidFill>
                <a:latin typeface="Futura LT Medium" panose="02000804020000020003" pitchFamily="2" charset="0"/>
                <a:ea typeface="+mj-ea"/>
                <a:cs typeface="+mj-cs"/>
              </a:rPr>
              <a:t>25 de enero de 1999, a la 1:19 p.m.</a:t>
            </a:r>
            <a:endParaRPr lang="es-ES" sz="2400" dirty="0">
              <a:solidFill>
                <a:srgbClr val="001C36"/>
              </a:solidFill>
              <a:latin typeface="Futura LT Medium" panose="02000804020000020003" pitchFamily="2" charset="0"/>
              <a:ea typeface="+mj-ea"/>
              <a:cs typeface="+mj-cs"/>
            </a:endParaRPr>
          </a:p>
        </p:txBody>
      </p:sp>
      <p:pic>
        <p:nvPicPr>
          <p:cNvPr id="46" name="Imagen 45">
            <a:extLst>
              <a:ext uri="{FF2B5EF4-FFF2-40B4-BE49-F238E27FC236}">
                <a16:creationId xmlns:a16="http://schemas.microsoft.com/office/drawing/2014/main" id="{F5876BD9-FCC4-4F27-880C-2AE07C844B17}"/>
              </a:ext>
            </a:extLst>
          </p:cNvPr>
          <p:cNvPicPr>
            <a:picLocks noChangeAspect="1"/>
          </p:cNvPicPr>
          <p:nvPr/>
        </p:nvPicPr>
        <p:blipFill rotWithShape="1">
          <a:blip r:embed="rId4"/>
          <a:srcRect l="5763" r="6144" b="7213"/>
          <a:stretch/>
        </p:blipFill>
        <p:spPr>
          <a:xfrm>
            <a:off x="230444" y="1513661"/>
            <a:ext cx="4966338" cy="4795085"/>
          </a:xfrm>
          <a:prstGeom prst="rect">
            <a:avLst/>
          </a:prstGeom>
        </p:spPr>
      </p:pic>
      <p:pic>
        <p:nvPicPr>
          <p:cNvPr id="47" name="Imagen 46">
            <a:extLst>
              <a:ext uri="{FF2B5EF4-FFF2-40B4-BE49-F238E27FC236}">
                <a16:creationId xmlns:a16="http://schemas.microsoft.com/office/drawing/2014/main" id="{3068B183-B18A-4054-AB83-BADD700D1CD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5230898" y="1967023"/>
            <a:ext cx="4197500" cy="3693733"/>
          </a:xfrm>
          <a:prstGeom prst="rect">
            <a:avLst/>
          </a:prstGeom>
        </p:spPr>
      </p:pic>
      <p:pic>
        <p:nvPicPr>
          <p:cNvPr id="9" name="Imagen 8">
            <a:extLst>
              <a:ext uri="{FF2B5EF4-FFF2-40B4-BE49-F238E27FC236}">
                <a16:creationId xmlns:a16="http://schemas.microsoft.com/office/drawing/2014/main" id="{7A861C77-0EC1-4BB8-90F8-D338EA41E1D4}"/>
              </a:ext>
            </a:extLst>
          </p:cNvPr>
          <p:cNvPicPr>
            <a:picLocks noChangeAspect="1"/>
          </p:cNvPicPr>
          <p:nvPr/>
        </p:nvPicPr>
        <p:blipFill>
          <a:blip r:embed="rId7"/>
          <a:stretch>
            <a:fillRect/>
          </a:stretch>
        </p:blipFill>
        <p:spPr>
          <a:xfrm>
            <a:off x="8248357" y="6788"/>
            <a:ext cx="1415268" cy="1176361"/>
          </a:xfrm>
          <a:prstGeom prst="rect">
            <a:avLst/>
          </a:prstGeom>
          <a:solidFill>
            <a:schemeClr val="bg1"/>
          </a:solidFill>
        </p:spPr>
      </p:pic>
    </p:spTree>
    <p:extLst>
      <p:ext uri="{BB962C8B-B14F-4D97-AF65-F5344CB8AC3E}">
        <p14:creationId xmlns:p14="http://schemas.microsoft.com/office/powerpoint/2010/main" val="616152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45" name="Rectángulo 44">
            <a:extLst>
              <a:ext uri="{FF2B5EF4-FFF2-40B4-BE49-F238E27FC236}">
                <a16:creationId xmlns:a16="http://schemas.microsoft.com/office/drawing/2014/main" id="{951C28BC-3E10-477F-92AC-CF35CDB36A46}"/>
              </a:ext>
            </a:extLst>
          </p:cNvPr>
          <p:cNvSpPr/>
          <p:nvPr/>
        </p:nvSpPr>
        <p:spPr>
          <a:xfrm>
            <a:off x="122632" y="779784"/>
            <a:ext cx="7099204" cy="461665"/>
          </a:xfrm>
          <a:prstGeom prst="rect">
            <a:avLst/>
          </a:prstGeom>
          <a:solidFill>
            <a:schemeClr val="bg1"/>
          </a:solidFill>
        </p:spPr>
        <p:txBody>
          <a:bodyPr wrap="square">
            <a:spAutoFit/>
          </a:bodyPr>
          <a:lstStyle/>
          <a:p>
            <a:r>
              <a:rPr lang="es-ES_tradnl" sz="2400" dirty="0">
                <a:solidFill>
                  <a:srgbClr val="001C36"/>
                </a:solidFill>
                <a:latin typeface="Futura LT Medium" panose="02000804020000020003" pitchFamily="2" charset="0"/>
                <a:ea typeface="+mj-ea"/>
                <a:cs typeface="+mj-cs"/>
              </a:rPr>
              <a:t>25 de enero de 1999, a la 1:19 p.m.</a:t>
            </a:r>
            <a:endParaRPr lang="es-ES" sz="2400" dirty="0">
              <a:solidFill>
                <a:srgbClr val="001C36"/>
              </a:solidFill>
              <a:latin typeface="Futura LT Medium" panose="02000804020000020003" pitchFamily="2" charset="0"/>
              <a:ea typeface="+mj-ea"/>
              <a:cs typeface="+mj-cs"/>
            </a:endParaRPr>
          </a:p>
        </p:txBody>
      </p:sp>
      <p:sp>
        <p:nvSpPr>
          <p:cNvPr id="13" name="Rectángulo 12">
            <a:extLst>
              <a:ext uri="{FF2B5EF4-FFF2-40B4-BE49-F238E27FC236}">
                <a16:creationId xmlns:a16="http://schemas.microsoft.com/office/drawing/2014/main" id="{8CC6F36F-A56D-4F8A-8140-9B6C8BEA58B0}"/>
              </a:ext>
            </a:extLst>
          </p:cNvPr>
          <p:cNvSpPr/>
          <p:nvPr/>
        </p:nvSpPr>
        <p:spPr>
          <a:xfrm>
            <a:off x="2452255" y="1966298"/>
            <a:ext cx="6848361" cy="1569660"/>
          </a:xfrm>
          <a:prstGeom prst="rect">
            <a:avLst/>
          </a:prstGeom>
        </p:spPr>
        <p:txBody>
          <a:bodyPr wrap="square">
            <a:spAutoFit/>
          </a:bodyPr>
          <a:lstStyle/>
          <a:p>
            <a:pPr lvl="0"/>
            <a:r>
              <a:rPr lang="es-ES" sz="2400" b="1" dirty="0">
                <a:latin typeface="Futura LT Medium" panose="02000804020000020003" pitchFamily="2" charset="0"/>
                <a:ea typeface="+mj-ea"/>
                <a:cs typeface="+mj-cs"/>
              </a:rPr>
              <a:t>1.171 </a:t>
            </a:r>
            <a:r>
              <a:rPr lang="es-ES" sz="2400" dirty="0">
                <a:latin typeface="Futura LT Medium" panose="02000804020000020003" pitchFamily="2" charset="0"/>
                <a:ea typeface="+mj-ea"/>
                <a:cs typeface="+mj-cs"/>
              </a:rPr>
              <a:t>muertos, 800 en Armenia</a:t>
            </a:r>
          </a:p>
          <a:p>
            <a:pPr lvl="0"/>
            <a:endParaRPr lang="es-ES" sz="2400" b="1" dirty="0">
              <a:latin typeface="Futura LT Medium" panose="02000804020000020003" pitchFamily="2" charset="0"/>
              <a:ea typeface="+mj-ea"/>
              <a:cs typeface="+mj-cs"/>
            </a:endParaRPr>
          </a:p>
          <a:p>
            <a:pPr lvl="0"/>
            <a:r>
              <a:rPr lang="es-ES" sz="2400" b="1" dirty="0">
                <a:latin typeface="Futura LT Medium" panose="02000804020000020003" pitchFamily="2" charset="0"/>
                <a:ea typeface="+mj-ea"/>
                <a:cs typeface="+mj-cs"/>
              </a:rPr>
              <a:t>4.175</a:t>
            </a:r>
            <a:r>
              <a:rPr lang="es-ES" sz="2400" dirty="0">
                <a:latin typeface="Futura LT Medium" panose="02000804020000020003" pitchFamily="2" charset="0"/>
                <a:ea typeface="+mj-ea"/>
                <a:cs typeface="+mj-cs"/>
              </a:rPr>
              <a:t> heridos en el Eje Cafetero, 2.300 en Armenia</a:t>
            </a:r>
            <a:endParaRPr lang="es-ES" sz="3200" dirty="0"/>
          </a:p>
        </p:txBody>
      </p:sp>
      <p:sp>
        <p:nvSpPr>
          <p:cNvPr id="14" name="Rectángulo 13">
            <a:extLst>
              <a:ext uri="{FF2B5EF4-FFF2-40B4-BE49-F238E27FC236}">
                <a16:creationId xmlns:a16="http://schemas.microsoft.com/office/drawing/2014/main" id="{8C27CF37-BE55-4D64-ADA5-D09D782D0F16}"/>
              </a:ext>
            </a:extLst>
          </p:cNvPr>
          <p:cNvSpPr/>
          <p:nvPr/>
        </p:nvSpPr>
        <p:spPr>
          <a:xfrm>
            <a:off x="2443855" y="5025542"/>
            <a:ext cx="6063808" cy="892552"/>
          </a:xfrm>
          <a:prstGeom prst="rect">
            <a:avLst/>
          </a:prstGeom>
        </p:spPr>
        <p:txBody>
          <a:bodyPr wrap="square">
            <a:spAutoFit/>
          </a:bodyPr>
          <a:lstStyle/>
          <a:p>
            <a:pPr lvl="0"/>
            <a:r>
              <a:rPr lang="hr-HR" sz="2800" b="1" dirty="0">
                <a:ea typeface="+mj-ea"/>
                <a:cs typeface="+mj-cs"/>
              </a:rPr>
              <a:t>6.408</a:t>
            </a:r>
            <a:r>
              <a:rPr lang="hr-HR" sz="2400" dirty="0">
                <a:ea typeface="+mj-ea"/>
                <a:cs typeface="+mj-cs"/>
              </a:rPr>
              <a:t> </a:t>
            </a:r>
            <a:r>
              <a:rPr lang="es-ES" sz="2400" dirty="0">
                <a:latin typeface="Futura LT Medium" panose="02000804020000020003" pitchFamily="2" charset="0"/>
                <a:ea typeface="+mj-ea"/>
                <a:cs typeface="+mj-cs"/>
              </a:rPr>
              <a:t>Fincas cafeteras resultaron afectadas en todo el Eje Cafetero</a:t>
            </a:r>
          </a:p>
        </p:txBody>
      </p:sp>
      <p:sp>
        <p:nvSpPr>
          <p:cNvPr id="15" name="Rectángulo 14">
            <a:extLst>
              <a:ext uri="{FF2B5EF4-FFF2-40B4-BE49-F238E27FC236}">
                <a16:creationId xmlns:a16="http://schemas.microsoft.com/office/drawing/2014/main" id="{15CFF103-A289-43EA-A256-A6C7220C3A91}"/>
              </a:ext>
            </a:extLst>
          </p:cNvPr>
          <p:cNvSpPr/>
          <p:nvPr/>
        </p:nvSpPr>
        <p:spPr>
          <a:xfrm>
            <a:off x="2452255" y="3658913"/>
            <a:ext cx="6063807" cy="1200329"/>
          </a:xfrm>
          <a:prstGeom prst="rect">
            <a:avLst/>
          </a:prstGeom>
        </p:spPr>
        <p:txBody>
          <a:bodyPr wrap="square">
            <a:spAutoFit/>
          </a:bodyPr>
          <a:lstStyle/>
          <a:p>
            <a:r>
              <a:rPr lang="nb-NO" sz="2400" b="1" dirty="0">
                <a:latin typeface="Futura LT Medium" panose="02000804020000020003" pitchFamily="2" charset="0"/>
                <a:ea typeface="+mj-ea"/>
                <a:cs typeface="+mj-cs"/>
              </a:rPr>
              <a:t>45.019</a:t>
            </a:r>
          </a:p>
          <a:p>
            <a:r>
              <a:rPr lang="es-ES" sz="2400" dirty="0">
                <a:latin typeface="Futura LT Medium" panose="02000804020000020003" pitchFamily="2" charset="0"/>
                <a:ea typeface="+mj-ea"/>
                <a:cs typeface="+mj-cs"/>
              </a:rPr>
              <a:t>Edificaciones y viviendas afectada en toda la región</a:t>
            </a:r>
          </a:p>
        </p:txBody>
      </p:sp>
      <p:pic>
        <p:nvPicPr>
          <p:cNvPr id="16" name="Imagen 15">
            <a:extLst>
              <a:ext uri="{FF2B5EF4-FFF2-40B4-BE49-F238E27FC236}">
                <a16:creationId xmlns:a16="http://schemas.microsoft.com/office/drawing/2014/main" id="{97D5FB95-1D62-42BD-90D0-60F78B542381}"/>
              </a:ext>
            </a:extLst>
          </p:cNvPr>
          <p:cNvPicPr>
            <a:picLocks noChangeAspect="1"/>
          </p:cNvPicPr>
          <p:nvPr/>
        </p:nvPicPr>
        <p:blipFill rotWithShape="1">
          <a:blip r:embed="rId3"/>
          <a:srcRect l="60571" t="35990" r="8479" b="2139"/>
          <a:stretch/>
        </p:blipFill>
        <p:spPr>
          <a:xfrm>
            <a:off x="196427" y="2927552"/>
            <a:ext cx="1904062" cy="1802144"/>
          </a:xfrm>
          <a:prstGeom prst="flowChartConnector">
            <a:avLst/>
          </a:prstGeom>
        </p:spPr>
      </p:pic>
      <p:pic>
        <p:nvPicPr>
          <p:cNvPr id="17" name="Imagen 16">
            <a:extLst>
              <a:ext uri="{FF2B5EF4-FFF2-40B4-BE49-F238E27FC236}">
                <a16:creationId xmlns:a16="http://schemas.microsoft.com/office/drawing/2014/main" id="{A0FA3D61-2330-46B0-A6A6-82FD46F6B0AC}"/>
              </a:ext>
            </a:extLst>
          </p:cNvPr>
          <p:cNvPicPr>
            <a:picLocks noChangeAspect="1"/>
          </p:cNvPicPr>
          <p:nvPr/>
        </p:nvPicPr>
        <p:blipFill>
          <a:blip r:embed="rId4"/>
          <a:stretch>
            <a:fillRect/>
          </a:stretch>
        </p:blipFill>
        <p:spPr>
          <a:xfrm>
            <a:off x="8206153" y="20856"/>
            <a:ext cx="1415268" cy="1176361"/>
          </a:xfrm>
          <a:prstGeom prst="rect">
            <a:avLst/>
          </a:prstGeom>
          <a:solidFill>
            <a:schemeClr val="bg1"/>
          </a:solidFill>
        </p:spPr>
      </p:pic>
      <p:grpSp>
        <p:nvGrpSpPr>
          <p:cNvPr id="19" name="Grupo 18">
            <a:extLst>
              <a:ext uri="{FF2B5EF4-FFF2-40B4-BE49-F238E27FC236}">
                <a16:creationId xmlns:a16="http://schemas.microsoft.com/office/drawing/2014/main" id="{CCE7EEF2-800C-4FB1-9D5F-C065936828D5}"/>
              </a:ext>
            </a:extLst>
          </p:cNvPr>
          <p:cNvGrpSpPr/>
          <p:nvPr/>
        </p:nvGrpSpPr>
        <p:grpSpPr>
          <a:xfrm>
            <a:off x="9685679" y="0"/>
            <a:ext cx="2506321" cy="6872068"/>
            <a:chOff x="9685679" y="0"/>
            <a:chExt cx="2506321" cy="6872068"/>
          </a:xfrm>
        </p:grpSpPr>
        <p:pic>
          <p:nvPicPr>
            <p:cNvPr id="20" name="Imagen 19">
              <a:extLst>
                <a:ext uri="{FF2B5EF4-FFF2-40B4-BE49-F238E27FC236}">
                  <a16:creationId xmlns:a16="http://schemas.microsoft.com/office/drawing/2014/main" id="{B57A2F02-9DCF-4367-A15E-6809B2FE5C97}"/>
                </a:ext>
              </a:extLst>
            </p:cNvPr>
            <p:cNvPicPr>
              <a:picLocks noChangeAspect="1"/>
            </p:cNvPicPr>
            <p:nvPr/>
          </p:nvPicPr>
          <p:blipFill rotWithShape="1">
            <a:blip r:embed="rId5"/>
            <a:srcRect r="18404"/>
            <a:stretch/>
          </p:blipFill>
          <p:spPr>
            <a:xfrm>
              <a:off x="9685680" y="0"/>
              <a:ext cx="2506320" cy="6858000"/>
            </a:xfrm>
            <a:prstGeom prst="rect">
              <a:avLst/>
            </a:prstGeom>
          </p:spPr>
        </p:pic>
        <p:pic>
          <p:nvPicPr>
            <p:cNvPr id="21" name="Imagen 20">
              <a:extLst>
                <a:ext uri="{FF2B5EF4-FFF2-40B4-BE49-F238E27FC236}">
                  <a16:creationId xmlns:a16="http://schemas.microsoft.com/office/drawing/2014/main" id="{B257BB88-C56B-4077-88EF-441BD5B3C851}"/>
                </a:ext>
              </a:extLst>
            </p:cNvPr>
            <p:cNvPicPr>
              <a:picLocks noChangeAspect="1"/>
            </p:cNvPicPr>
            <p:nvPr/>
          </p:nvPicPr>
          <p:blipFill rotWithShape="1">
            <a:blip r:embed="rId6"/>
            <a:srcRect b="3191"/>
            <a:stretch/>
          </p:blipFill>
          <p:spPr>
            <a:xfrm>
              <a:off x="9685679" y="4738250"/>
              <a:ext cx="2506321" cy="2133818"/>
            </a:xfrm>
            <a:prstGeom prst="rect">
              <a:avLst/>
            </a:prstGeom>
          </p:spPr>
        </p:pic>
      </p:grpSp>
      <p:sp>
        <p:nvSpPr>
          <p:cNvPr id="22" name="Título 1">
            <a:extLst>
              <a:ext uri="{FF2B5EF4-FFF2-40B4-BE49-F238E27FC236}">
                <a16:creationId xmlns:a16="http://schemas.microsoft.com/office/drawing/2014/main" id="{00640D5A-EDF6-4C68-A860-91465EDD35C1}"/>
              </a:ext>
            </a:extLst>
          </p:cNvPr>
          <p:cNvSpPr>
            <a:spLocks noGrp="1"/>
          </p:cNvSpPr>
          <p:nvPr>
            <p:ph type="title"/>
          </p:nvPr>
        </p:nvSpPr>
        <p:spPr>
          <a:xfrm>
            <a:off x="122632" y="143190"/>
            <a:ext cx="8393430" cy="724237"/>
          </a:xfrm>
        </p:spPr>
        <p:txBody>
          <a:bodyPr>
            <a:noAutofit/>
          </a:bodyPr>
          <a:lstStyle/>
          <a:p>
            <a:r>
              <a:rPr lang="es-MX" dirty="0">
                <a:solidFill>
                  <a:srgbClr val="001C36"/>
                </a:solidFill>
                <a:latin typeface="Futura LT Medium" panose="02000804020000020003" pitchFamily="2" charset="0"/>
              </a:rPr>
              <a:t>Aeropuerto de Armenia. </a:t>
            </a:r>
            <a:endParaRPr lang="es-PE" dirty="0">
              <a:solidFill>
                <a:srgbClr val="001C36"/>
              </a:solidFill>
              <a:latin typeface="Futura LT Medium" panose="02000804020000020003" pitchFamily="2" charset="0"/>
            </a:endParaRPr>
          </a:p>
        </p:txBody>
      </p:sp>
    </p:spTree>
    <p:extLst>
      <p:ext uri="{BB962C8B-B14F-4D97-AF65-F5344CB8AC3E}">
        <p14:creationId xmlns:p14="http://schemas.microsoft.com/office/powerpoint/2010/main" val="146379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8C27CF37-BE55-4D64-ADA5-D09D782D0F16}"/>
              </a:ext>
            </a:extLst>
          </p:cNvPr>
          <p:cNvSpPr/>
          <p:nvPr/>
        </p:nvSpPr>
        <p:spPr>
          <a:xfrm>
            <a:off x="140516" y="4861165"/>
            <a:ext cx="9509759" cy="1815882"/>
          </a:xfrm>
          <a:prstGeom prst="rect">
            <a:avLst/>
          </a:prstGeom>
        </p:spPr>
        <p:txBody>
          <a:bodyPr wrap="square">
            <a:spAutoFit/>
          </a:bodyPr>
          <a:lstStyle/>
          <a:p>
            <a:pPr marL="342900" lvl="0" indent="-342900" algn="just">
              <a:buFont typeface="Wingdings" panose="05000000000000000000" pitchFamily="2" charset="2"/>
              <a:buChar char="ü"/>
            </a:pPr>
            <a:endParaRPr lang="es-MX" sz="1600" dirty="0">
              <a:latin typeface="Futura LT Medium" panose="02000804020000020003" pitchFamily="2" charset="0"/>
              <a:ea typeface="+mj-ea"/>
              <a:cs typeface="+mj-cs"/>
            </a:endParaRPr>
          </a:p>
          <a:p>
            <a:pPr marL="285750" lvl="0" indent="-285750" algn="just">
              <a:buFont typeface="Wingdings" panose="05000000000000000000" pitchFamily="2" charset="2"/>
              <a:buChar char="ü"/>
            </a:pPr>
            <a:endParaRPr lang="es-MX" sz="1600" dirty="0">
              <a:latin typeface="Futura LT Medium" panose="02000804020000020003" pitchFamily="2" charset="0"/>
              <a:ea typeface="+mj-ea"/>
              <a:cs typeface="+mj-cs"/>
            </a:endParaRPr>
          </a:p>
          <a:p>
            <a:pPr marL="285750" lvl="0" indent="-285750" algn="just">
              <a:buFont typeface="Wingdings" panose="05000000000000000000" pitchFamily="2" charset="2"/>
              <a:buChar char="ü"/>
            </a:pPr>
            <a:r>
              <a:rPr lang="es-MX" sz="1600" dirty="0">
                <a:latin typeface="Futura LT Medium" panose="02000804020000020003" pitchFamily="2" charset="0"/>
                <a:ea typeface="+mj-ea"/>
                <a:cs typeface="+mj-cs"/>
              </a:rPr>
              <a:t>Los equipos de control de tráfico fueron reubicados y siguieron funcionando de manera normal y segura. </a:t>
            </a:r>
          </a:p>
          <a:p>
            <a:pPr marL="285750" lvl="0" indent="-285750" algn="just">
              <a:buFont typeface="Wingdings" panose="05000000000000000000" pitchFamily="2" charset="2"/>
              <a:buChar char="ü"/>
            </a:pPr>
            <a:r>
              <a:rPr lang="es-MX" sz="1600" dirty="0">
                <a:latin typeface="Futura LT Medium" panose="02000804020000020003" pitchFamily="2" charset="0"/>
                <a:ea typeface="+mj-ea"/>
                <a:cs typeface="+mj-cs"/>
              </a:rPr>
              <a:t>Los servicios de aviación comercial no se interrumpieron</a:t>
            </a:r>
          </a:p>
          <a:p>
            <a:pPr marL="285750" lvl="0" indent="-285750" algn="just">
              <a:buFont typeface="Wingdings" panose="05000000000000000000" pitchFamily="2" charset="2"/>
              <a:buChar char="ü"/>
            </a:pPr>
            <a:r>
              <a:rPr lang="es-MX" sz="1600" dirty="0">
                <a:latin typeface="Futura LT Medium" panose="02000804020000020003" pitchFamily="2" charset="0"/>
                <a:ea typeface="+mj-ea"/>
                <a:cs typeface="+mj-cs"/>
              </a:rPr>
              <a:t>Los pasajeros se despachan y reciben en un terminal provisorio en un hangar existente al que se llevaron los muebles de las oficinas.</a:t>
            </a:r>
          </a:p>
        </p:txBody>
      </p:sp>
      <p:graphicFrame>
        <p:nvGraphicFramePr>
          <p:cNvPr id="18" name="Tabla 17">
            <a:extLst>
              <a:ext uri="{FF2B5EF4-FFF2-40B4-BE49-F238E27FC236}">
                <a16:creationId xmlns:a16="http://schemas.microsoft.com/office/drawing/2014/main" id="{EA5E9BCF-A636-444C-8DA4-93D443282795}"/>
              </a:ext>
            </a:extLst>
          </p:cNvPr>
          <p:cNvGraphicFramePr>
            <a:graphicFrameLocks noGrp="1"/>
          </p:cNvGraphicFramePr>
          <p:nvPr>
            <p:extLst>
              <p:ext uri="{D42A27DB-BD31-4B8C-83A1-F6EECF244321}">
                <p14:modId xmlns:p14="http://schemas.microsoft.com/office/powerpoint/2010/main" val="371755681"/>
              </p:ext>
            </p:extLst>
          </p:nvPr>
        </p:nvGraphicFramePr>
        <p:xfrm>
          <a:off x="131138" y="853777"/>
          <a:ext cx="9378622" cy="4572000"/>
        </p:xfrm>
        <a:graphic>
          <a:graphicData uri="http://schemas.openxmlformats.org/drawingml/2006/table">
            <a:tbl>
              <a:tblPr firstRow="1" bandRow="1">
                <a:tableStyleId>{5C22544A-7EE6-4342-B048-85BDC9FD1C3A}</a:tableStyleId>
              </a:tblPr>
              <a:tblGrid>
                <a:gridCol w="3336240">
                  <a:extLst>
                    <a:ext uri="{9D8B030D-6E8A-4147-A177-3AD203B41FA5}">
                      <a16:colId xmlns:a16="http://schemas.microsoft.com/office/drawing/2014/main" val="829872392"/>
                    </a:ext>
                  </a:extLst>
                </a:gridCol>
                <a:gridCol w="4347835">
                  <a:extLst>
                    <a:ext uri="{9D8B030D-6E8A-4147-A177-3AD203B41FA5}">
                      <a16:colId xmlns:a16="http://schemas.microsoft.com/office/drawing/2014/main" val="1170317334"/>
                    </a:ext>
                  </a:extLst>
                </a:gridCol>
                <a:gridCol w="1694547">
                  <a:extLst>
                    <a:ext uri="{9D8B030D-6E8A-4147-A177-3AD203B41FA5}">
                      <a16:colId xmlns:a16="http://schemas.microsoft.com/office/drawing/2014/main" val="3180926047"/>
                    </a:ext>
                  </a:extLst>
                </a:gridCol>
              </a:tblGrid>
              <a:tr h="540185">
                <a:tc>
                  <a:txBody>
                    <a:bodyPr/>
                    <a:lstStyle/>
                    <a:p>
                      <a:pPr algn="ctr"/>
                      <a:endParaRPr lang="es-MX" sz="1800" dirty="0">
                        <a:latin typeface="Futura LT Medium" panose="02000804020000020003"/>
                      </a:endParaRPr>
                    </a:p>
                    <a:p>
                      <a:pPr algn="ctr"/>
                      <a:r>
                        <a:rPr lang="es-MX" sz="1800" dirty="0">
                          <a:latin typeface="Futura LT Medium" panose="02000804020000020003"/>
                        </a:rPr>
                        <a:t>ENTIDAD</a:t>
                      </a:r>
                    </a:p>
                  </a:txBody>
                  <a:tcPr/>
                </a:tc>
                <a:tc>
                  <a:txBody>
                    <a:bodyPr/>
                    <a:lstStyle/>
                    <a:p>
                      <a:pPr algn="ctr"/>
                      <a:endParaRPr lang="es-MX" sz="1800" dirty="0">
                        <a:latin typeface="Futura LT Medium" panose="02000804020000020003"/>
                      </a:endParaRPr>
                    </a:p>
                    <a:p>
                      <a:pPr algn="ctr"/>
                      <a:r>
                        <a:rPr lang="es-MX" sz="1800" dirty="0">
                          <a:latin typeface="Futura LT Medium" panose="02000804020000020003"/>
                        </a:rPr>
                        <a:t>CONCEPTO</a:t>
                      </a:r>
                    </a:p>
                  </a:txBody>
                  <a:tcPr/>
                </a:tc>
                <a:tc>
                  <a:txBody>
                    <a:bodyPr/>
                    <a:lstStyle/>
                    <a:p>
                      <a:pPr algn="ctr"/>
                      <a:r>
                        <a:rPr lang="es-MX" sz="1800" dirty="0">
                          <a:latin typeface="Futura LT Medium" panose="02000804020000020003"/>
                        </a:rPr>
                        <a:t>GASTO</a:t>
                      </a:r>
                    </a:p>
                    <a:p>
                      <a:pPr algn="ctr"/>
                      <a:r>
                        <a:rPr lang="es-MX" sz="1200" b="0" dirty="0">
                          <a:latin typeface="Futura LT Medium" panose="02000804020000020003"/>
                        </a:rPr>
                        <a:t> (millones de pesos</a:t>
                      </a:r>
                      <a:r>
                        <a:rPr lang="es-MX" sz="1800" b="0" dirty="0">
                          <a:latin typeface="Futura LT Medium" panose="02000804020000020003"/>
                        </a:rPr>
                        <a:t>)</a:t>
                      </a:r>
                    </a:p>
                  </a:txBody>
                  <a:tcPr/>
                </a:tc>
                <a:extLst>
                  <a:ext uri="{0D108BD9-81ED-4DB2-BD59-A6C34878D82A}">
                    <a16:rowId xmlns:a16="http://schemas.microsoft.com/office/drawing/2014/main" val="4229452637"/>
                  </a:ext>
                </a:extLst>
              </a:tr>
              <a:tr h="284306">
                <a:tc>
                  <a:txBody>
                    <a:bodyPr/>
                    <a:lstStyle/>
                    <a:p>
                      <a:pPr algn="ctr"/>
                      <a:r>
                        <a:rPr lang="es-MX" sz="1800" b="1" dirty="0">
                          <a:latin typeface="Futura LT Medium" panose="02000804020000020003"/>
                        </a:rPr>
                        <a:t>Total</a:t>
                      </a:r>
                    </a:p>
                  </a:txBody>
                  <a:tcPr/>
                </a:tc>
                <a:tc>
                  <a:txBody>
                    <a:bodyPr/>
                    <a:lstStyle/>
                    <a:p>
                      <a:pPr algn="ctr"/>
                      <a:endParaRPr lang="es-MX" sz="1800" b="1" dirty="0">
                        <a:latin typeface="Futura LT Medium" panose="02000804020000020003"/>
                      </a:endParaRPr>
                    </a:p>
                  </a:txBody>
                  <a:tcPr/>
                </a:tc>
                <a:tc>
                  <a:txBody>
                    <a:bodyPr/>
                    <a:lstStyle/>
                    <a:p>
                      <a:pPr algn="ctr"/>
                      <a:r>
                        <a:rPr lang="es-MX" sz="1800" b="1" dirty="0">
                          <a:latin typeface="Futura LT Medium" panose="02000804020000020003"/>
                        </a:rPr>
                        <a:t>8,410.9</a:t>
                      </a:r>
                    </a:p>
                  </a:txBody>
                  <a:tcPr/>
                </a:tc>
                <a:extLst>
                  <a:ext uri="{0D108BD9-81ED-4DB2-BD59-A6C34878D82A}">
                    <a16:rowId xmlns:a16="http://schemas.microsoft.com/office/drawing/2014/main" val="603057406"/>
                  </a:ext>
                </a:extLst>
              </a:tr>
              <a:tr h="1137223">
                <a:tc>
                  <a:txBody>
                    <a:bodyPr/>
                    <a:lstStyle/>
                    <a:p>
                      <a:pPr algn="l"/>
                      <a:r>
                        <a:rPr lang="es-MX" sz="1800" dirty="0">
                          <a:latin typeface="Futura LT Medium" panose="02000804020000020003"/>
                          <a:cs typeface="Arial" panose="020B0604020202020204" pitchFamily="34" charset="0"/>
                        </a:rPr>
                        <a:t>Red de solidaridad social</a:t>
                      </a:r>
                    </a:p>
                    <a:p>
                      <a:pPr algn="l"/>
                      <a:r>
                        <a:rPr lang="es-MX" sz="1800" dirty="0">
                          <a:latin typeface="Futura LT Medium" panose="02000804020000020003"/>
                          <a:cs typeface="Arial" panose="020B0604020202020204" pitchFamily="34" charset="0"/>
                        </a:rPr>
                        <a:t>Min agricultura</a:t>
                      </a:r>
                    </a:p>
                    <a:p>
                      <a:pPr algn="l"/>
                      <a:r>
                        <a:rPr lang="es-MX" sz="1800" dirty="0">
                          <a:latin typeface="Futura LT Medium" panose="02000804020000020003"/>
                          <a:cs typeface="Arial" panose="020B0604020202020204" pitchFamily="34" charset="0"/>
                        </a:rPr>
                        <a:t>Dirección Nacional para la prevención y atención de emergencias</a:t>
                      </a:r>
                    </a:p>
                  </a:txBody>
                  <a:tcPr/>
                </a:tc>
                <a:tc>
                  <a:txBody>
                    <a:bodyPr/>
                    <a:lstStyle/>
                    <a:p>
                      <a:pPr algn="l"/>
                      <a:r>
                        <a:rPr lang="es-MX" sz="1800" kern="1200" dirty="0">
                          <a:solidFill>
                            <a:schemeClr val="dk1"/>
                          </a:solidFill>
                          <a:latin typeface="Futura LT Medium" panose="02000804020000020003"/>
                          <a:ea typeface="+mn-ea"/>
                          <a:cs typeface="Arial" panose="020B0604020202020204" pitchFamily="34" charset="0"/>
                        </a:rPr>
                        <a:t>Logística y transporte</a:t>
                      </a:r>
                    </a:p>
                    <a:p>
                      <a:pPr marL="0" algn="l"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Desplazamiento de personal</a:t>
                      </a:r>
                    </a:p>
                    <a:p>
                      <a:pPr marL="0" algn="l"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Ayuda de emergencia a damnificados</a:t>
                      </a:r>
                    </a:p>
                    <a:p>
                      <a:pPr algn="l"/>
                      <a:r>
                        <a:rPr lang="es-MX" sz="1800" kern="1200" dirty="0">
                          <a:solidFill>
                            <a:schemeClr val="dk1"/>
                          </a:solidFill>
                          <a:latin typeface="Futura LT Medium" panose="02000804020000020003"/>
                          <a:ea typeface="+mn-ea"/>
                          <a:cs typeface="Arial" panose="020B0604020202020204" pitchFamily="34" charset="0"/>
                        </a:rPr>
                        <a:t>Apoyos a municipios</a:t>
                      </a:r>
                      <a:endParaRPr lang="es-MX" sz="1800" dirty="0">
                        <a:latin typeface="Futura LT Medium" panose="02000804020000020003"/>
                      </a:endParaRPr>
                    </a:p>
                  </a:txBody>
                  <a:tcPr/>
                </a:tc>
                <a:tc>
                  <a:txBody>
                    <a:bodyPr/>
                    <a:lstStyle/>
                    <a:p>
                      <a:pPr marL="0" algn="r"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4.3</a:t>
                      </a:r>
                    </a:p>
                    <a:p>
                      <a:pPr marL="0" algn="r"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20.0</a:t>
                      </a:r>
                    </a:p>
                    <a:p>
                      <a:pPr marL="0" algn="r"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2,729.4</a:t>
                      </a:r>
                    </a:p>
                    <a:p>
                      <a:pPr algn="r"/>
                      <a:endParaRPr lang="es-MX" sz="1800" dirty="0">
                        <a:latin typeface="Futura LT Medium" panose="02000804020000020003"/>
                      </a:endParaRPr>
                    </a:p>
                  </a:txBody>
                  <a:tcPr/>
                </a:tc>
                <a:extLst>
                  <a:ext uri="{0D108BD9-81ED-4DB2-BD59-A6C34878D82A}">
                    <a16:rowId xmlns:a16="http://schemas.microsoft.com/office/drawing/2014/main" val="623008960"/>
                  </a:ext>
                </a:extLst>
              </a:tr>
              <a:tr h="284306">
                <a:tc>
                  <a:txBody>
                    <a:bodyPr/>
                    <a:lstStyle/>
                    <a:p>
                      <a:pPr marL="0" algn="l"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INPEC</a:t>
                      </a:r>
                    </a:p>
                  </a:txBody>
                  <a:tcPr/>
                </a:tc>
                <a:tc>
                  <a:txBody>
                    <a:bodyPr/>
                    <a:lstStyle/>
                    <a:p>
                      <a:pPr marL="0" algn="l"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Gastos de personal</a:t>
                      </a:r>
                    </a:p>
                  </a:txBody>
                  <a:tcPr/>
                </a:tc>
                <a:tc>
                  <a:txBody>
                    <a:bodyPr/>
                    <a:lstStyle/>
                    <a:p>
                      <a:pPr algn="r"/>
                      <a:r>
                        <a:rPr lang="es-MX" sz="1800" kern="1200" dirty="0">
                          <a:solidFill>
                            <a:schemeClr val="dk1"/>
                          </a:solidFill>
                          <a:latin typeface="Futura LT Medium" panose="02000804020000020003"/>
                          <a:ea typeface="+mn-ea"/>
                          <a:cs typeface="Arial" panose="020B0604020202020204" pitchFamily="34" charset="0"/>
                        </a:rPr>
                        <a:t>188.3</a:t>
                      </a:r>
                    </a:p>
                  </a:txBody>
                  <a:tcPr/>
                </a:tc>
                <a:extLst>
                  <a:ext uri="{0D108BD9-81ED-4DB2-BD59-A6C34878D82A}">
                    <a16:rowId xmlns:a16="http://schemas.microsoft.com/office/drawing/2014/main" val="2899216798"/>
                  </a:ext>
                </a:extLst>
              </a:tr>
              <a:tr h="284306">
                <a:tc>
                  <a:txBody>
                    <a:bodyPr/>
                    <a:lstStyle/>
                    <a:p>
                      <a:pPr marL="0" algn="l"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AEROCIVIL</a:t>
                      </a:r>
                    </a:p>
                  </a:txBody>
                  <a:tcPr/>
                </a:tc>
                <a:tc>
                  <a:txBody>
                    <a:bodyPr/>
                    <a:lstStyle/>
                    <a:p>
                      <a:pPr marL="0" algn="l"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Desplazamiento de personal</a:t>
                      </a:r>
                    </a:p>
                  </a:txBody>
                  <a:tcPr/>
                </a:tc>
                <a:tc>
                  <a:txBody>
                    <a:bodyPr/>
                    <a:lstStyle/>
                    <a:p>
                      <a:pPr algn="r"/>
                      <a:r>
                        <a:rPr lang="es-MX" sz="1800" dirty="0">
                          <a:latin typeface="Futura LT Medium" panose="02000804020000020003"/>
                        </a:rPr>
                        <a:t>62.5</a:t>
                      </a:r>
                    </a:p>
                  </a:txBody>
                  <a:tcPr/>
                </a:tc>
                <a:extLst>
                  <a:ext uri="{0D108BD9-81ED-4DB2-BD59-A6C34878D82A}">
                    <a16:rowId xmlns:a16="http://schemas.microsoft.com/office/drawing/2014/main" val="481790345"/>
                  </a:ext>
                </a:extLst>
              </a:tr>
              <a:tr h="284306">
                <a:tc>
                  <a:txBody>
                    <a:bodyPr/>
                    <a:lstStyle/>
                    <a:p>
                      <a:pPr algn="l"/>
                      <a:r>
                        <a:rPr lang="es-MX" sz="1800" dirty="0">
                          <a:latin typeface="Futura LT Medium" panose="02000804020000020003"/>
                        </a:rPr>
                        <a:t>TELECOM</a:t>
                      </a:r>
                    </a:p>
                  </a:txBody>
                  <a:tcPr/>
                </a:tc>
                <a:tc>
                  <a:txBody>
                    <a:bodyPr/>
                    <a:lstStyle/>
                    <a:p>
                      <a:pPr marL="0" algn="l"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Plan de Contingencia</a:t>
                      </a:r>
                    </a:p>
                  </a:txBody>
                  <a:tcPr/>
                </a:tc>
                <a:tc>
                  <a:txBody>
                    <a:bodyPr/>
                    <a:lstStyle/>
                    <a:p>
                      <a:pPr marL="0" algn="r"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222.0</a:t>
                      </a:r>
                    </a:p>
                  </a:txBody>
                  <a:tcPr/>
                </a:tc>
                <a:extLst>
                  <a:ext uri="{0D108BD9-81ED-4DB2-BD59-A6C34878D82A}">
                    <a16:rowId xmlns:a16="http://schemas.microsoft.com/office/drawing/2014/main" val="1574236779"/>
                  </a:ext>
                </a:extLst>
              </a:tr>
              <a:tr h="284306">
                <a:tc>
                  <a:txBody>
                    <a:bodyPr/>
                    <a:lstStyle/>
                    <a:p>
                      <a:pPr algn="l"/>
                      <a:r>
                        <a:rPr lang="es-MX" sz="1800" dirty="0">
                          <a:latin typeface="Futura LT Medium" panose="02000804020000020003"/>
                        </a:rPr>
                        <a:t>MINISTERIO DE SALUD A/</a:t>
                      </a:r>
                    </a:p>
                  </a:txBody>
                  <a:tcPr/>
                </a:tc>
                <a:tc>
                  <a:txBody>
                    <a:bodyPr/>
                    <a:lstStyle/>
                    <a:p>
                      <a:pPr marL="0" algn="l"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Medicamentos, asistencia</a:t>
                      </a:r>
                    </a:p>
                  </a:txBody>
                  <a:tcPr/>
                </a:tc>
                <a:tc>
                  <a:txBody>
                    <a:bodyPr/>
                    <a:lstStyle/>
                    <a:p>
                      <a:pPr marL="0" algn="r"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800.0</a:t>
                      </a:r>
                    </a:p>
                  </a:txBody>
                  <a:tcPr/>
                </a:tc>
                <a:extLst>
                  <a:ext uri="{0D108BD9-81ED-4DB2-BD59-A6C34878D82A}">
                    <a16:rowId xmlns:a16="http://schemas.microsoft.com/office/drawing/2014/main" val="1000606206"/>
                  </a:ext>
                </a:extLst>
              </a:tr>
              <a:tr h="497535">
                <a:tc>
                  <a:txBody>
                    <a:bodyPr/>
                    <a:lstStyle/>
                    <a:p>
                      <a:pPr algn="l"/>
                      <a:r>
                        <a:rPr lang="es-MX" sz="1800" dirty="0">
                          <a:latin typeface="Futura LT Medium" panose="02000804020000020003"/>
                        </a:rPr>
                        <a:t>Medicina Legal</a:t>
                      </a:r>
                    </a:p>
                  </a:txBody>
                  <a:tcPr/>
                </a:tc>
                <a:tc>
                  <a:txBody>
                    <a:bodyPr/>
                    <a:lstStyle/>
                    <a:p>
                      <a:pPr marL="0" algn="l"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Apoyo técnico. Desplazamiento de personal</a:t>
                      </a:r>
                    </a:p>
                  </a:txBody>
                  <a:tcPr/>
                </a:tc>
                <a:tc>
                  <a:txBody>
                    <a:bodyPr/>
                    <a:lstStyle/>
                    <a:p>
                      <a:pPr marL="0" algn="r" defTabSz="914400" rtl="0" eaLnBrk="1" latinLnBrk="0" hangingPunct="1"/>
                      <a:r>
                        <a:rPr lang="es-MX" sz="1800" kern="1200" dirty="0">
                          <a:solidFill>
                            <a:schemeClr val="dk1"/>
                          </a:solidFill>
                          <a:latin typeface="Futura LT Medium" panose="02000804020000020003"/>
                          <a:ea typeface="+mn-ea"/>
                          <a:cs typeface="Arial" panose="020B0604020202020204" pitchFamily="34" charset="0"/>
                        </a:rPr>
                        <a:t>50.0</a:t>
                      </a:r>
                    </a:p>
                  </a:txBody>
                  <a:tcPr/>
                </a:tc>
                <a:extLst>
                  <a:ext uri="{0D108BD9-81ED-4DB2-BD59-A6C34878D82A}">
                    <a16:rowId xmlns:a16="http://schemas.microsoft.com/office/drawing/2014/main" val="562784036"/>
                  </a:ext>
                </a:extLst>
              </a:tr>
            </a:tbl>
          </a:graphicData>
        </a:graphic>
      </p:graphicFrame>
      <p:pic>
        <p:nvPicPr>
          <p:cNvPr id="13" name="Imagen 12">
            <a:extLst>
              <a:ext uri="{FF2B5EF4-FFF2-40B4-BE49-F238E27FC236}">
                <a16:creationId xmlns:a16="http://schemas.microsoft.com/office/drawing/2014/main" id="{4CAA1A56-19AD-4C16-AAD8-57738777BACC}"/>
              </a:ext>
            </a:extLst>
          </p:cNvPr>
          <p:cNvPicPr>
            <a:picLocks noChangeAspect="1"/>
          </p:cNvPicPr>
          <p:nvPr/>
        </p:nvPicPr>
        <p:blipFill>
          <a:blip r:embed="rId2"/>
          <a:stretch>
            <a:fillRect/>
          </a:stretch>
        </p:blipFill>
        <p:spPr>
          <a:xfrm>
            <a:off x="8637563" y="20857"/>
            <a:ext cx="1011994" cy="841162"/>
          </a:xfrm>
          <a:prstGeom prst="rect">
            <a:avLst/>
          </a:prstGeom>
          <a:solidFill>
            <a:schemeClr val="bg1"/>
          </a:solidFill>
        </p:spPr>
      </p:pic>
      <p:sp>
        <p:nvSpPr>
          <p:cNvPr id="7" name="Título 1"/>
          <p:cNvSpPr>
            <a:spLocks noGrp="1"/>
          </p:cNvSpPr>
          <p:nvPr>
            <p:ph type="title"/>
          </p:nvPr>
        </p:nvSpPr>
        <p:spPr>
          <a:xfrm>
            <a:off x="230444" y="115481"/>
            <a:ext cx="8393430" cy="724237"/>
          </a:xfrm>
        </p:spPr>
        <p:txBody>
          <a:bodyPr>
            <a:noAutofit/>
          </a:bodyPr>
          <a:lstStyle/>
          <a:p>
            <a:r>
              <a:rPr lang="es-MX" dirty="0">
                <a:solidFill>
                  <a:srgbClr val="001C36"/>
                </a:solidFill>
                <a:latin typeface="Futura LT Medium" panose="02000804020000020003" pitchFamily="2" charset="0"/>
              </a:rPr>
              <a:t>Aeropuerto de Armenia</a:t>
            </a:r>
            <a:endParaRPr lang="es-PE" dirty="0">
              <a:solidFill>
                <a:srgbClr val="001C36"/>
              </a:solidFill>
              <a:latin typeface="Futura LT Medium" panose="02000804020000020003" pitchFamily="2"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1363" y="0"/>
            <a:ext cx="25606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048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A43FF86E-EA79-4595-AB8D-C71EBFE4620A}"/>
              </a:ext>
            </a:extLst>
          </p:cNvPr>
          <p:cNvPicPr>
            <a:picLocks noChangeAspect="1"/>
          </p:cNvPicPr>
          <p:nvPr/>
        </p:nvPicPr>
        <p:blipFill rotWithShape="1">
          <a:blip r:embed="rId2"/>
          <a:srcRect l="7409" r="12255"/>
          <a:stretch/>
        </p:blipFill>
        <p:spPr>
          <a:xfrm>
            <a:off x="9699064" y="0"/>
            <a:ext cx="2492936" cy="6858000"/>
          </a:xfrm>
          <a:prstGeom prst="rect">
            <a:avLst/>
          </a:prstGeom>
        </p:spPr>
      </p:pic>
      <p:sp>
        <p:nvSpPr>
          <p:cNvPr id="6" name="Rectángulo 5">
            <a:extLst>
              <a:ext uri="{FF2B5EF4-FFF2-40B4-BE49-F238E27FC236}">
                <a16:creationId xmlns:a16="http://schemas.microsoft.com/office/drawing/2014/main" id="{A52F5A0E-8E0B-4C40-936E-8F156E363DA4}"/>
              </a:ext>
            </a:extLst>
          </p:cNvPr>
          <p:cNvSpPr/>
          <p:nvPr/>
        </p:nvSpPr>
        <p:spPr>
          <a:xfrm>
            <a:off x="91655" y="264725"/>
            <a:ext cx="10393465" cy="701731"/>
          </a:xfrm>
          <a:prstGeom prst="rect">
            <a:avLst/>
          </a:prstGeom>
          <a:solidFill>
            <a:schemeClr val="bg1"/>
          </a:solidFill>
        </p:spPr>
        <p:txBody>
          <a:bodyPr wrap="square">
            <a:spAutoFit/>
          </a:bodyPr>
          <a:lstStyle/>
          <a:p>
            <a:pPr>
              <a:lnSpc>
                <a:spcPct val="90000"/>
              </a:lnSpc>
              <a:spcBef>
                <a:spcPct val="0"/>
              </a:spcBef>
            </a:pPr>
            <a:r>
              <a:rPr lang="es-ES_tradnl" sz="4400" dirty="0">
                <a:solidFill>
                  <a:srgbClr val="001C36"/>
                </a:solidFill>
                <a:latin typeface="Futura LT Medium" panose="02000804020000020003" pitchFamily="2" charset="0"/>
                <a:ea typeface="+mj-ea"/>
                <a:cs typeface="+mj-cs"/>
              </a:rPr>
              <a:t>Lecciones Aprendidas</a:t>
            </a:r>
            <a:endParaRPr lang="es-ES" sz="4400" dirty="0">
              <a:solidFill>
                <a:srgbClr val="001C36"/>
              </a:solidFill>
              <a:latin typeface="Futura LT Medium" panose="02000804020000020003" pitchFamily="2" charset="0"/>
              <a:ea typeface="+mj-ea"/>
              <a:cs typeface="+mj-cs"/>
            </a:endParaRPr>
          </a:p>
        </p:txBody>
      </p:sp>
      <p:sp>
        <p:nvSpPr>
          <p:cNvPr id="3" name="Rectángulo 2">
            <a:extLst>
              <a:ext uri="{FF2B5EF4-FFF2-40B4-BE49-F238E27FC236}">
                <a16:creationId xmlns:a16="http://schemas.microsoft.com/office/drawing/2014/main" id="{95674590-E361-184B-95BE-48D946028B34}"/>
              </a:ext>
            </a:extLst>
          </p:cNvPr>
          <p:cNvSpPr/>
          <p:nvPr/>
        </p:nvSpPr>
        <p:spPr>
          <a:xfrm>
            <a:off x="402336" y="1231181"/>
            <a:ext cx="8705088" cy="5078313"/>
          </a:xfrm>
          <a:prstGeom prst="rect">
            <a:avLst/>
          </a:prstGeom>
        </p:spPr>
        <p:txBody>
          <a:bodyPr wrap="square">
            <a:spAutoFit/>
          </a:bodyPr>
          <a:lstStyle/>
          <a:p>
            <a:r>
              <a:rPr lang="es-CO" dirty="0">
                <a:latin typeface="Futura Medium" panose="020B0602020204020303" pitchFamily="34" charset="-79"/>
                <a:cs typeface="Futura Medium" panose="020B0602020204020303" pitchFamily="34" charset="-79"/>
              </a:rPr>
              <a:t>Etapa inicial: </a:t>
            </a:r>
          </a:p>
          <a:p>
            <a:endParaRPr lang="es-CO" dirty="0">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Infraestructura de control averiada</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La pistas, plataforma y luces de aviación son resilientes.</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Las edificaciones como terminal y otras son impactadas.</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La Energia via generadores se restablece prontamente.</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Las comunicaciones por redes publicas se afectan.</a:t>
            </a:r>
          </a:p>
          <a:p>
            <a:endParaRPr lang="es-CO" dirty="0">
              <a:latin typeface="Futura Medium" panose="020B0602020204020303" pitchFamily="34" charset="-79"/>
              <a:cs typeface="Futura Medium" panose="020B0602020204020303" pitchFamily="34" charset="-79"/>
            </a:endParaRPr>
          </a:p>
          <a:p>
            <a:r>
              <a:rPr lang="es-CO" dirty="0">
                <a:latin typeface="Futura Medium" panose="020B0602020204020303" pitchFamily="34" charset="-79"/>
                <a:cs typeface="Futura Medium" panose="020B0602020204020303" pitchFamily="34" charset="-79"/>
              </a:rPr>
              <a:t>Etapa de restablecimiento de operaciones:</a:t>
            </a:r>
          </a:p>
          <a:p>
            <a:endParaRPr lang="es-CO" dirty="0">
              <a:latin typeface="Futura Medium" panose="020B0602020204020303" pitchFamily="34" charset="-79"/>
              <a:cs typeface="Futura Medium" panose="020B0602020204020303" pitchFamily="34" charset="-79"/>
            </a:endParaRP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Operación intesiva y simultanea de aeronaves</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Intercambio inadecuado de información </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Utilización de varios Aeropuertos </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Espacio insuficiente en la plataforma del aeropuerto. </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El agua y el alcantarillado colapsan por la demanda continua.</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Escasez de combustible para las aeronaves.</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Espacio insuficiente para el manejo logístico de las ayudas</a:t>
            </a:r>
          </a:p>
          <a:p>
            <a:pPr marL="285750" indent="-285750">
              <a:buFont typeface="Wingdings" pitchFamily="2" charset="2"/>
              <a:buChar char="Ø"/>
            </a:pPr>
            <a:r>
              <a:rPr lang="es-CO" dirty="0">
                <a:latin typeface="Futura Medium" panose="020B0602020204020303" pitchFamily="34" charset="-79"/>
                <a:cs typeface="Futura Medium" panose="020B0602020204020303" pitchFamily="34" charset="-79"/>
              </a:rPr>
              <a:t>Dificultad en el mantenimeinto del orden para la evacuación.</a:t>
            </a:r>
          </a:p>
        </p:txBody>
      </p:sp>
    </p:spTree>
    <p:extLst>
      <p:ext uri="{BB962C8B-B14F-4D97-AF65-F5344CB8AC3E}">
        <p14:creationId xmlns:p14="http://schemas.microsoft.com/office/powerpoint/2010/main" val="3819117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8C27CF37-BE55-4D64-ADA5-D09D782D0F16}"/>
              </a:ext>
            </a:extLst>
          </p:cNvPr>
          <p:cNvSpPr/>
          <p:nvPr/>
        </p:nvSpPr>
        <p:spPr>
          <a:xfrm>
            <a:off x="640153" y="3235470"/>
            <a:ext cx="8540532" cy="2862322"/>
          </a:xfrm>
          <a:prstGeom prst="rect">
            <a:avLst/>
          </a:prstGeom>
        </p:spPr>
        <p:txBody>
          <a:bodyPr wrap="square">
            <a:spAutoFit/>
          </a:bodyPr>
          <a:lstStyle/>
          <a:p>
            <a:pPr lvl="0" algn="just"/>
            <a:r>
              <a:rPr lang="es-MX" sz="2000" dirty="0">
                <a:latin typeface="Futura LT Medium" panose="02000804020000020003" pitchFamily="2" charset="0"/>
                <a:ea typeface="+mj-ea"/>
                <a:cs typeface="+mj-cs"/>
              </a:rPr>
              <a:t>PROPÓSITO</a:t>
            </a:r>
          </a:p>
          <a:p>
            <a:pPr lvl="0" algn="just"/>
            <a:r>
              <a:rPr lang="es-MX" sz="2000" dirty="0">
                <a:latin typeface="Futura LT Medium" panose="02000804020000020003" pitchFamily="2" charset="0"/>
                <a:ea typeface="+mj-ea"/>
                <a:cs typeface="+mj-cs"/>
              </a:rPr>
              <a:t>Guiar el protocolo de actuación cuando se presente algún caso de desastres y/o catástrofes naturales</a:t>
            </a:r>
          </a:p>
          <a:p>
            <a:pPr lvl="0" algn="just"/>
            <a:endParaRPr lang="es-MX" sz="2000" dirty="0">
              <a:latin typeface="Futura LT Medium" panose="02000804020000020003" pitchFamily="2" charset="0"/>
              <a:ea typeface="+mj-ea"/>
              <a:cs typeface="+mj-cs"/>
            </a:endParaRPr>
          </a:p>
          <a:p>
            <a:pPr lvl="0" algn="ctr"/>
            <a:r>
              <a:rPr lang="es-MX" sz="2000" dirty="0">
                <a:latin typeface="Futura LT Medium" panose="02000804020000020003" pitchFamily="2" charset="0"/>
                <a:ea typeface="+mj-ea"/>
                <a:cs typeface="+mj-cs"/>
              </a:rPr>
              <a:t>El Plan operacional de desastres de un aeropuerto es responsabilidad del administrador y está a cargo de la dirección de seguridad y supervisión aeroportuaria, su vigilancia y cumplimiento, así como el seguimiento de los simulacros para garantizar su efectividad</a:t>
            </a:r>
          </a:p>
        </p:txBody>
      </p:sp>
      <p:pic>
        <p:nvPicPr>
          <p:cNvPr id="10" name="Imagen 9" descr="Captura de pantalla 2019-04-22 a la(s) 10.10.39 p. m..png">
            <a:extLst>
              <a:ext uri="{FF2B5EF4-FFF2-40B4-BE49-F238E27FC236}">
                <a16:creationId xmlns:a16="http://schemas.microsoft.com/office/drawing/2014/main" id="{D53EAA63-0C59-435A-A4AD-B25BAB9A69E1}"/>
              </a:ext>
            </a:extLst>
          </p:cNvPr>
          <p:cNvPicPr>
            <a:picLocks noChangeAspect="1"/>
          </p:cNvPicPr>
          <p:nvPr/>
        </p:nvPicPr>
        <p:blipFill rotWithShape="1">
          <a:blip r:embed="rId2">
            <a:extLst>
              <a:ext uri="{28A0092B-C50C-407E-A947-70E740481C1C}">
                <a14:useLocalDpi xmlns:a14="http://schemas.microsoft.com/office/drawing/2010/main" val="0"/>
              </a:ext>
            </a:extLst>
          </a:blip>
          <a:srcRect b="39641"/>
          <a:stretch/>
        </p:blipFill>
        <p:spPr>
          <a:xfrm>
            <a:off x="640153" y="989665"/>
            <a:ext cx="8540532" cy="1871731"/>
          </a:xfrm>
          <a:prstGeom prst="rect">
            <a:avLst/>
          </a:prstGeom>
        </p:spPr>
      </p:pic>
      <p:pic>
        <p:nvPicPr>
          <p:cNvPr id="2" name="Imagen 1">
            <a:extLst>
              <a:ext uri="{FF2B5EF4-FFF2-40B4-BE49-F238E27FC236}">
                <a16:creationId xmlns:a16="http://schemas.microsoft.com/office/drawing/2014/main" id="{A43FF86E-EA79-4595-AB8D-C71EBFE4620A}"/>
              </a:ext>
            </a:extLst>
          </p:cNvPr>
          <p:cNvPicPr>
            <a:picLocks noChangeAspect="1"/>
          </p:cNvPicPr>
          <p:nvPr/>
        </p:nvPicPr>
        <p:blipFill rotWithShape="1">
          <a:blip r:embed="rId3"/>
          <a:srcRect l="7409" r="12255"/>
          <a:stretch/>
        </p:blipFill>
        <p:spPr>
          <a:xfrm>
            <a:off x="9699064" y="0"/>
            <a:ext cx="2492936" cy="6858000"/>
          </a:xfrm>
          <a:prstGeom prst="rect">
            <a:avLst/>
          </a:prstGeom>
        </p:spPr>
      </p:pic>
      <p:sp>
        <p:nvSpPr>
          <p:cNvPr id="6" name="Rectángulo 5">
            <a:extLst>
              <a:ext uri="{FF2B5EF4-FFF2-40B4-BE49-F238E27FC236}">
                <a16:creationId xmlns:a16="http://schemas.microsoft.com/office/drawing/2014/main" id="{A52F5A0E-8E0B-4C40-936E-8F156E363DA4}"/>
              </a:ext>
            </a:extLst>
          </p:cNvPr>
          <p:cNvSpPr/>
          <p:nvPr/>
        </p:nvSpPr>
        <p:spPr>
          <a:xfrm>
            <a:off x="91655" y="264725"/>
            <a:ext cx="10393465" cy="701731"/>
          </a:xfrm>
          <a:prstGeom prst="rect">
            <a:avLst/>
          </a:prstGeom>
          <a:solidFill>
            <a:schemeClr val="bg1"/>
          </a:solidFill>
        </p:spPr>
        <p:txBody>
          <a:bodyPr wrap="square">
            <a:spAutoFit/>
          </a:bodyPr>
          <a:lstStyle/>
          <a:p>
            <a:pPr>
              <a:lnSpc>
                <a:spcPct val="90000"/>
              </a:lnSpc>
              <a:spcBef>
                <a:spcPct val="0"/>
              </a:spcBef>
            </a:pPr>
            <a:r>
              <a:rPr lang="es-ES_tradnl" sz="4400" dirty="0">
                <a:solidFill>
                  <a:srgbClr val="001C36"/>
                </a:solidFill>
                <a:latin typeface="Futura LT Medium" panose="02000804020000020003" pitchFamily="2" charset="0"/>
                <a:ea typeface="+mj-ea"/>
                <a:cs typeface="+mj-cs"/>
              </a:rPr>
              <a:t>Regulación como prestador de servicios</a:t>
            </a:r>
            <a:endParaRPr lang="es-ES" sz="4400" dirty="0">
              <a:solidFill>
                <a:srgbClr val="001C36"/>
              </a:solidFill>
              <a:latin typeface="Futura LT Medium" panose="02000804020000020003" pitchFamily="2" charset="0"/>
              <a:ea typeface="+mj-ea"/>
              <a:cs typeface="+mj-cs"/>
            </a:endParaRPr>
          </a:p>
        </p:txBody>
      </p:sp>
    </p:spTree>
    <p:extLst>
      <p:ext uri="{BB962C8B-B14F-4D97-AF65-F5344CB8AC3E}">
        <p14:creationId xmlns:p14="http://schemas.microsoft.com/office/powerpoint/2010/main" val="474264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a:extLst>
              <a:ext uri="{FF2B5EF4-FFF2-40B4-BE49-F238E27FC236}">
                <a16:creationId xmlns:a16="http://schemas.microsoft.com/office/drawing/2014/main" id="{7A51B846-611F-4E9C-B816-EDB1908ED05C}"/>
              </a:ext>
            </a:extLst>
          </p:cNvPr>
          <p:cNvGraphicFramePr/>
          <p:nvPr>
            <p:extLst>
              <p:ext uri="{D42A27DB-BD31-4B8C-83A1-F6EECF244321}">
                <p14:modId xmlns:p14="http://schemas.microsoft.com/office/powerpoint/2010/main" val="590267310"/>
              </p:ext>
            </p:extLst>
          </p:nvPr>
        </p:nvGraphicFramePr>
        <p:xfrm>
          <a:off x="214576" y="-382077"/>
          <a:ext cx="9169887" cy="431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Rectángulo 34"/>
          <p:cNvSpPr/>
          <p:nvPr/>
        </p:nvSpPr>
        <p:spPr>
          <a:xfrm>
            <a:off x="45368" y="193361"/>
            <a:ext cx="8350712" cy="701731"/>
          </a:xfrm>
          <a:prstGeom prst="rect">
            <a:avLst/>
          </a:prstGeom>
          <a:solidFill>
            <a:schemeClr val="bg1"/>
          </a:solidFill>
        </p:spPr>
        <p:txBody>
          <a:bodyPr wrap="square">
            <a:spAutoFit/>
          </a:bodyPr>
          <a:lstStyle/>
          <a:p>
            <a:pPr>
              <a:lnSpc>
                <a:spcPct val="90000"/>
              </a:lnSpc>
              <a:spcBef>
                <a:spcPct val="0"/>
              </a:spcBef>
            </a:pPr>
            <a:r>
              <a:rPr lang="es-ES" sz="4400" dirty="0">
                <a:solidFill>
                  <a:srgbClr val="001C36"/>
                </a:solidFill>
                <a:latin typeface="Futura LT Medium" panose="02000804020000020003" pitchFamily="2" charset="0"/>
                <a:ea typeface="+mj-ea"/>
                <a:cs typeface="+mj-cs"/>
              </a:rPr>
              <a:t>Decreto 2157 - 2017</a:t>
            </a:r>
          </a:p>
        </p:txBody>
      </p:sp>
      <p:graphicFrame>
        <p:nvGraphicFramePr>
          <p:cNvPr id="4" name="Tabla 3"/>
          <p:cNvGraphicFramePr>
            <a:graphicFrameLocks noGrp="1"/>
          </p:cNvGraphicFramePr>
          <p:nvPr/>
        </p:nvGraphicFramePr>
        <p:xfrm>
          <a:off x="-9435734" y="71545938"/>
          <a:ext cx="13902226" cy="20552091"/>
        </p:xfrm>
        <a:graphic>
          <a:graphicData uri="http://schemas.openxmlformats.org/drawingml/2006/table">
            <a:tbl>
              <a:tblPr firstRow="1" bandRow="1">
                <a:tableStyleId>{16D9F66E-5EB9-4882-86FB-DCBF35E3C3E4}</a:tableStyleId>
              </a:tblPr>
              <a:tblGrid>
                <a:gridCol w="1875814">
                  <a:extLst>
                    <a:ext uri="{9D8B030D-6E8A-4147-A177-3AD203B41FA5}">
                      <a16:colId xmlns:a16="http://schemas.microsoft.com/office/drawing/2014/main" val="20000"/>
                    </a:ext>
                  </a:extLst>
                </a:gridCol>
                <a:gridCol w="382905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3171825">
                  <a:extLst>
                    <a:ext uri="{9D8B030D-6E8A-4147-A177-3AD203B41FA5}">
                      <a16:colId xmlns:a16="http://schemas.microsoft.com/office/drawing/2014/main" val="20003"/>
                    </a:ext>
                  </a:extLst>
                </a:gridCol>
                <a:gridCol w="2053737">
                  <a:extLst>
                    <a:ext uri="{9D8B030D-6E8A-4147-A177-3AD203B41FA5}">
                      <a16:colId xmlns:a16="http://schemas.microsoft.com/office/drawing/2014/main" val="20004"/>
                    </a:ext>
                  </a:extLst>
                </a:gridCol>
              </a:tblGrid>
              <a:tr h="376152">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2000" dirty="0">
                          <a:solidFill>
                            <a:schemeClr val="bg1"/>
                          </a:solidFill>
                        </a:rPr>
                        <a:t>PIGCCS</a:t>
                      </a:r>
                    </a:p>
                    <a:p>
                      <a:pPr algn="ctr"/>
                      <a:endParaRPr lang="es-CO" sz="2000" dirty="0">
                        <a:solidFill>
                          <a:schemeClr val="bg1"/>
                        </a:solidFill>
                      </a:endParaRPr>
                    </a:p>
                  </a:txBody>
                  <a:tcPr>
                    <a:solidFill>
                      <a:schemeClr val="accent6">
                        <a:lumMod val="60000"/>
                        <a:lumOff val="40000"/>
                      </a:schemeClr>
                    </a:solidFill>
                  </a:tcPr>
                </a:tc>
                <a:tc hMerge="1">
                  <a:txBody>
                    <a:bodyPr/>
                    <a:lstStyle/>
                    <a:p>
                      <a:endParaRPr lang="es-CO" dirty="0"/>
                    </a:p>
                  </a:txBody>
                  <a:tcPr>
                    <a:solidFill>
                      <a:schemeClr val="accent6">
                        <a:lumMod val="60000"/>
                        <a:lumOff val="40000"/>
                      </a:schemeClr>
                    </a:solidFill>
                  </a:tcPr>
                </a:tc>
                <a:tc>
                  <a:txBody>
                    <a:bodyPr/>
                    <a:lstStyle/>
                    <a:p>
                      <a:pPr algn="ctr"/>
                      <a:r>
                        <a:rPr lang="es-CO" sz="2000" dirty="0">
                          <a:solidFill>
                            <a:schemeClr val="bg1"/>
                          </a:solidFill>
                        </a:rPr>
                        <a:t>Pasos a seguir</a:t>
                      </a:r>
                    </a:p>
                  </a:txBody>
                  <a:tcPr>
                    <a:solidFill>
                      <a:schemeClr val="accent6">
                        <a:lumMod val="60000"/>
                        <a:lumOff val="40000"/>
                      </a:schemeClr>
                    </a:solidFill>
                  </a:tcPr>
                </a:tc>
                <a:tc>
                  <a:txBody>
                    <a:bodyPr/>
                    <a:lstStyle/>
                    <a:p>
                      <a:pPr algn="ctr"/>
                      <a:r>
                        <a:rPr lang="es-ES" sz="2000" dirty="0">
                          <a:solidFill>
                            <a:schemeClr val="bg1"/>
                          </a:solidFill>
                        </a:rPr>
                        <a:t>PGR-AEROCIVIL</a:t>
                      </a:r>
                      <a:endParaRPr lang="es-CO" sz="2000" dirty="0">
                        <a:solidFill>
                          <a:schemeClr val="bg1"/>
                        </a:solidFill>
                      </a:endParaRPr>
                    </a:p>
                  </a:txBody>
                  <a:tcPr>
                    <a:solidFill>
                      <a:schemeClr val="accent6">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2000" dirty="0">
                          <a:solidFill>
                            <a:schemeClr val="bg1"/>
                          </a:solidFill>
                        </a:rPr>
                        <a:t>PRODUCTO</a:t>
                      </a:r>
                    </a:p>
                    <a:p>
                      <a:pPr algn="ctr"/>
                      <a:endParaRPr lang="es-CO" sz="2000" dirty="0">
                        <a:solidFill>
                          <a:schemeClr val="bg1"/>
                        </a:solidFill>
                      </a:endParaRPr>
                    </a:p>
                  </a:txBody>
                  <a:tcPr>
                    <a:solidFill>
                      <a:schemeClr val="accent6">
                        <a:lumMod val="60000"/>
                        <a:lumOff val="40000"/>
                      </a:schemeClr>
                    </a:solidFill>
                  </a:tcPr>
                </a:tc>
                <a:extLst>
                  <a:ext uri="{0D108BD9-81ED-4DB2-BD59-A6C34878D82A}">
                    <a16:rowId xmlns:a16="http://schemas.microsoft.com/office/drawing/2014/main" val="10000"/>
                  </a:ext>
                </a:extLst>
              </a:tr>
              <a:tr h="3405701">
                <a:tc>
                  <a:txBody>
                    <a:bodyPr/>
                    <a:lstStyle/>
                    <a:p>
                      <a:endParaRPr lang="es-CO" sz="1800" b="1" kern="1200" dirty="0">
                        <a:solidFill>
                          <a:srgbClr val="180000"/>
                        </a:solidFill>
                        <a:effectLst/>
                        <a:latin typeface="+mn-lt"/>
                        <a:ea typeface="+mn-ea"/>
                        <a:cs typeface="+mn-cs"/>
                      </a:endParaRPr>
                    </a:p>
                    <a:p>
                      <a:endParaRPr lang="es-CO" sz="1800" b="1" kern="1200" dirty="0">
                        <a:solidFill>
                          <a:srgbClr val="180000"/>
                        </a:solidFill>
                        <a:effectLst/>
                        <a:latin typeface="+mn-lt"/>
                        <a:ea typeface="+mn-ea"/>
                        <a:cs typeface="+mn-cs"/>
                      </a:endParaRPr>
                    </a:p>
                    <a:p>
                      <a:endParaRPr lang="es-CO" sz="1800" b="1" kern="1200" dirty="0">
                        <a:solidFill>
                          <a:srgbClr val="180000"/>
                        </a:solidFill>
                        <a:effectLst/>
                        <a:latin typeface="+mn-lt"/>
                        <a:ea typeface="+mn-ea"/>
                        <a:cs typeface="+mn-cs"/>
                      </a:endParaRPr>
                    </a:p>
                    <a:p>
                      <a:endParaRPr lang="es-CO" sz="1800" b="1" kern="1200" dirty="0">
                        <a:solidFill>
                          <a:srgbClr val="180000"/>
                        </a:solidFill>
                        <a:effectLst/>
                        <a:latin typeface="+mn-lt"/>
                        <a:ea typeface="+mn-ea"/>
                        <a:cs typeface="+mn-cs"/>
                      </a:endParaRPr>
                    </a:p>
                    <a:p>
                      <a:r>
                        <a:rPr lang="es-CO" sz="1800" b="1" kern="1200" dirty="0">
                          <a:solidFill>
                            <a:srgbClr val="180000"/>
                          </a:solidFill>
                          <a:effectLst/>
                          <a:latin typeface="+mn-lt"/>
                          <a:ea typeface="+mn-ea"/>
                          <a:cs typeface="+mn-cs"/>
                        </a:rPr>
                        <a:t>Eje 1. Fortalecimiento del Conocimiento del Riesgo e implementación medidas de reducción</a:t>
                      </a:r>
                      <a:endParaRPr lang="es-CO" sz="1800" kern="1200" dirty="0">
                        <a:solidFill>
                          <a:srgbClr val="180000"/>
                        </a:solidFill>
                        <a:effectLst/>
                        <a:latin typeface="+mn-lt"/>
                        <a:ea typeface="+mn-ea"/>
                        <a:cs typeface="+mn-cs"/>
                      </a:endParaRP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kern="1200" dirty="0">
                          <a:solidFill>
                            <a:schemeClr val="dk1"/>
                          </a:solidFill>
                          <a:effectLst/>
                          <a:latin typeface="+mn-lt"/>
                          <a:ea typeface="+mn-ea"/>
                          <a:cs typeface="+mn-cs"/>
                        </a:rPr>
                        <a:t>La operación aérea se ve afectada por los incendios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600" kern="1200" dirty="0">
                          <a:solidFill>
                            <a:schemeClr val="dk1"/>
                          </a:solidFill>
                          <a:effectLst/>
                          <a:latin typeface="+mn-lt"/>
                          <a:ea typeface="+mn-ea"/>
                          <a:cs typeface="+mn-cs"/>
                        </a:rPr>
                        <a:t>Riesgo por aves</a:t>
                      </a:r>
                      <a:endParaRPr lang="es-CO" sz="1600" dirty="0"/>
                    </a:p>
                    <a:p>
                      <a:r>
                        <a:rPr lang="es-CO" sz="1600" dirty="0"/>
                        <a:t>Cierre de operaciones:</a:t>
                      </a:r>
                    </a:p>
                    <a:p>
                      <a:pPr marL="285750" indent="-285750">
                        <a:buFont typeface="Arial" panose="020B0604020202020204" pitchFamily="34" charset="0"/>
                        <a:buChar char="•"/>
                      </a:pPr>
                      <a:r>
                        <a:rPr lang="es-CO" sz="1600" dirty="0"/>
                        <a:t>Deslizamientos</a:t>
                      </a:r>
                    </a:p>
                    <a:p>
                      <a:pPr marL="285750" indent="-285750">
                        <a:buFont typeface="Arial" panose="020B0604020202020204" pitchFamily="34" charset="0"/>
                        <a:buChar char="•"/>
                      </a:pPr>
                      <a:r>
                        <a:rPr lang="es-CO" sz="1600" baseline="0" dirty="0"/>
                        <a:t>Formación cárcavas</a:t>
                      </a:r>
                    </a:p>
                    <a:p>
                      <a:pPr marL="285750" indent="-285750">
                        <a:buFont typeface="Arial" panose="020B0604020202020204" pitchFamily="34" charset="0"/>
                        <a:buChar char="•"/>
                      </a:pPr>
                      <a:r>
                        <a:rPr lang="es-CO" sz="1600" baseline="0" dirty="0"/>
                        <a:t>Procesos erosivos</a:t>
                      </a:r>
                    </a:p>
                    <a:p>
                      <a:pPr marL="285750" indent="-285750">
                        <a:buFont typeface="Arial" panose="020B0604020202020204" pitchFamily="34" charset="0"/>
                        <a:buChar char="•"/>
                      </a:pPr>
                      <a:r>
                        <a:rPr lang="es-CO" sz="1600" dirty="0"/>
                        <a:t>Volcamiento de árboles</a:t>
                      </a:r>
                    </a:p>
                    <a:p>
                      <a:pPr marL="285750" indent="-285750">
                        <a:buFont typeface="Arial" panose="020B0604020202020204" pitchFamily="34" charset="0"/>
                        <a:buChar char="•"/>
                      </a:pPr>
                      <a:r>
                        <a:rPr lang="es-CO" sz="1600" dirty="0"/>
                        <a:t>D</a:t>
                      </a:r>
                      <a:r>
                        <a:rPr lang="es-CO" sz="1600" baseline="0" dirty="0"/>
                        <a:t>años en la estructuras </a:t>
                      </a:r>
                    </a:p>
                    <a:p>
                      <a:pPr marL="285750" indent="-285750">
                        <a:buFont typeface="Arial" panose="020B0604020202020204" pitchFamily="34" charset="0"/>
                        <a:buChar char="•"/>
                      </a:pPr>
                      <a:r>
                        <a:rPr lang="es-CO" sz="1600" dirty="0"/>
                        <a:t>Daños en la infraestructura Aeronáutica</a:t>
                      </a:r>
                    </a:p>
                    <a:p>
                      <a:pPr marL="742950" lvl="1" indent="-285750">
                        <a:buFont typeface="Arial" panose="020B0604020202020204" pitchFamily="34" charset="0"/>
                        <a:buChar char="•"/>
                      </a:pPr>
                      <a:r>
                        <a:rPr lang="es-CO" sz="1400" dirty="0"/>
                        <a:t>Operación</a:t>
                      </a:r>
                    </a:p>
                    <a:p>
                      <a:pPr marL="742950" lvl="1" indent="-285750">
                        <a:buFont typeface="Arial" panose="020B0604020202020204" pitchFamily="34" charset="0"/>
                        <a:buChar char="•"/>
                      </a:pPr>
                      <a:r>
                        <a:rPr lang="es-CO" sz="1400" dirty="0"/>
                        <a:t> Ayudas visuales</a:t>
                      </a:r>
                    </a:p>
                    <a:p>
                      <a:pPr marL="742950" lvl="1" indent="-285750">
                        <a:buFont typeface="Arial" panose="020B0604020202020204" pitchFamily="34" charset="0"/>
                        <a:buChar char="•"/>
                      </a:pPr>
                      <a:r>
                        <a:rPr lang="es-CO" sz="1400" dirty="0"/>
                        <a:t>Radio-ayudas</a:t>
                      </a:r>
                    </a:p>
                    <a:p>
                      <a:pPr marL="742950" lvl="1" indent="-285750">
                        <a:buFont typeface="Arial" panose="020B0604020202020204" pitchFamily="34" charset="0"/>
                        <a:buChar char="•"/>
                      </a:pPr>
                      <a:r>
                        <a:rPr lang="es-CO" sz="1400" dirty="0"/>
                        <a:t>Suministro de energía</a:t>
                      </a:r>
                    </a:p>
                    <a:p>
                      <a:pPr marL="742950" lvl="1" indent="-285750">
                        <a:buFont typeface="Arial" panose="020B0604020202020204" pitchFamily="34" charset="0"/>
                        <a:buChar char="•"/>
                      </a:pPr>
                      <a:r>
                        <a:rPr lang="es-CO" sz="1400" dirty="0"/>
                        <a:t>Sistemas de telecomunicaciones</a:t>
                      </a:r>
                      <a:endParaRPr lang="es-CO"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CO" sz="1800" b="1" i="0" kern="1200" dirty="0">
                          <a:solidFill>
                            <a:schemeClr val="tx2">
                              <a:lumMod val="75000"/>
                            </a:schemeClr>
                          </a:solidFill>
                          <a:effectLst/>
                          <a:latin typeface="+mn-lt"/>
                          <a:ea typeface="+mn-ea"/>
                          <a:cs typeface="+mn-cs"/>
                        </a:rPr>
                        <a:t>FORTALECER EL CONOCIMIENTO DEL RIESGO</a:t>
                      </a: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800" b="1" i="0" kern="1200" dirty="0">
                        <a:solidFill>
                          <a:schemeClr val="tx2">
                            <a:lumMod val="75000"/>
                          </a:schemeClr>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800" b="1" i="0" kern="1200" dirty="0">
                        <a:solidFill>
                          <a:schemeClr val="tx2">
                            <a:lumMod val="75000"/>
                          </a:schemeClr>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800" b="1" i="0" kern="1200" dirty="0">
                        <a:solidFill>
                          <a:schemeClr val="tx2">
                            <a:lumMod val="75000"/>
                          </a:schemeClr>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CO" sz="1800" b="1" i="0" kern="1200" dirty="0">
                        <a:solidFill>
                          <a:schemeClr val="tx2">
                            <a:lumMod val="75000"/>
                          </a:schemeClr>
                        </a:solidFill>
                        <a:effectLst/>
                        <a:latin typeface="+mn-l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CO" sz="1800" b="0" kern="1200" dirty="0">
                          <a:solidFill>
                            <a:schemeClr val="dk1"/>
                          </a:solidFill>
                          <a:effectLst/>
                          <a:latin typeface="+mn-lt"/>
                          <a:ea typeface="+mn-ea"/>
                          <a:cs typeface="+mn-cs"/>
                        </a:rPr>
                        <a:t>Estudio de</a:t>
                      </a:r>
                      <a:r>
                        <a:rPr lang="es-CO" sz="1800" b="0" kern="1200" baseline="0" dirty="0">
                          <a:solidFill>
                            <a:schemeClr val="dk1"/>
                          </a:solidFill>
                          <a:effectLst/>
                          <a:latin typeface="+mn-lt"/>
                          <a:ea typeface="+mn-ea"/>
                          <a:cs typeface="+mn-cs"/>
                        </a:rPr>
                        <a:t> Vulnerabilidad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s-CO" sz="1800" b="1" i="0" kern="1200" dirty="0">
                        <a:solidFill>
                          <a:schemeClr val="tx2">
                            <a:lumMod val="75000"/>
                          </a:schemeClr>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s-CO" sz="1800" i="0" kern="1200" dirty="0">
                        <a:solidFill>
                          <a:schemeClr val="tx2">
                            <a:lumMod val="75000"/>
                          </a:schemeClr>
                        </a:solidFill>
                        <a:effectLst/>
                        <a:latin typeface="+mn-lt"/>
                        <a:ea typeface="+mn-ea"/>
                        <a:cs typeface="+mn-cs"/>
                      </a:endParaRPr>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01"/>
                  </a:ext>
                </a:extLst>
              </a:tr>
              <a:tr h="1218761">
                <a:tc rowSpan="4">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CO" sz="1800" b="1" kern="1200" dirty="0">
                        <a:solidFill>
                          <a:srgbClr val="18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800" b="1" kern="1200" dirty="0">
                        <a:solidFill>
                          <a:srgbClr val="18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800" b="1" kern="1200" dirty="0">
                        <a:solidFill>
                          <a:srgbClr val="18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800" b="1" kern="1200" dirty="0">
                        <a:solidFill>
                          <a:srgbClr val="180000"/>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rgbClr val="180000"/>
                          </a:solidFill>
                          <a:effectLst/>
                          <a:latin typeface="+mn-lt"/>
                          <a:ea typeface="+mn-ea"/>
                          <a:cs typeface="+mn-cs"/>
                        </a:rPr>
                        <a:t>Eje 3. Fortalecimiento de la capacidad institucional</a:t>
                      </a:r>
                      <a:endParaRPr lang="es-CO" sz="1800" kern="1200" dirty="0">
                        <a:solidFill>
                          <a:srgbClr val="180000"/>
                        </a:solidFill>
                        <a:effectLst/>
                        <a:latin typeface="+mn-lt"/>
                        <a:ea typeface="+mn-ea"/>
                        <a:cs typeface="+mn-cs"/>
                      </a:endParaRPr>
                    </a:p>
                    <a:p>
                      <a:endParaRPr lang="es-CO" dirty="0">
                        <a:solidFill>
                          <a:srgbClr val="180000"/>
                        </a:solidFill>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CO" sz="1400" dirty="0"/>
                        <a:t>Se recomienda continuar con la investigación del impacto del CC</a:t>
                      </a:r>
                      <a:r>
                        <a:rPr lang="es-CO" sz="1400" baseline="0" dirty="0"/>
                        <a:t> de cada aero</a:t>
                      </a:r>
                      <a:r>
                        <a:rPr lang="es-CO" sz="1400" dirty="0"/>
                        <a:t>puerto (especies en</a:t>
                      </a:r>
                      <a:r>
                        <a:rPr lang="es-CO" sz="1400" baseline="0" dirty="0"/>
                        <a:t> A)</a:t>
                      </a:r>
                      <a:r>
                        <a:rPr lang="es-CO" sz="1400" dirty="0"/>
                        <a:t>, ampliando el espectro de especies a analizar con énfasis en los departamentos de Caquetá, Meta, Guaviare, Vichada y Guainía</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CO" sz="1800" b="0" kern="1200" dirty="0">
                          <a:solidFill>
                            <a:schemeClr val="dk1"/>
                          </a:solidFill>
                          <a:effectLst/>
                          <a:latin typeface="+mn-lt"/>
                          <a:ea typeface="+mn-ea"/>
                          <a:cs typeface="+mn-cs"/>
                        </a:rPr>
                        <a:t>Guía metodológica para la evaluación y cálculo del  R</a:t>
                      </a:r>
                    </a:p>
                    <a:p>
                      <a:endParaRPr lang="es-CO" sz="1800" b="0" kern="1200" baseline="0" dirty="0">
                        <a:solidFill>
                          <a:schemeClr val="dk1"/>
                        </a:solidFill>
                        <a:effectLst/>
                        <a:latin typeface="+mn-lt"/>
                        <a:ea typeface="+mn-ea"/>
                        <a:cs typeface="+mn-cs"/>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CO" sz="1600" dirty="0"/>
                        <a:t>Tener en cuenta las</a:t>
                      </a:r>
                      <a:r>
                        <a:rPr lang="es-CO" sz="1600" baseline="0" dirty="0"/>
                        <a:t> variables descriptivas de posibles eventos y efectos asociados al clima: Tabla 13 PIGCCS y los posibles impactos en el subsector Aéreo Tabla 14 PIGCCS</a:t>
                      </a:r>
                      <a:endParaRPr lang="es-CO" sz="1600" dirty="0"/>
                    </a:p>
                  </a:txBody>
                  <a:tcPr/>
                </a:tc>
                <a:tc>
                  <a:txBody>
                    <a:bodyPr/>
                    <a:lstStyle/>
                    <a:p>
                      <a:endParaRPr lang="es-CO"/>
                    </a:p>
                  </a:txBody>
                  <a:tcPr/>
                </a:tc>
                <a:extLst>
                  <a:ext uri="{0D108BD9-81ED-4DB2-BD59-A6C34878D82A}">
                    <a16:rowId xmlns:a16="http://schemas.microsoft.com/office/drawing/2014/main" val="10002"/>
                  </a:ext>
                </a:extLst>
              </a:tr>
              <a:tr h="1073981">
                <a:tc vMerge="1">
                  <a:txBody>
                    <a:bodyPr/>
                    <a:lstStyle/>
                    <a:p>
                      <a:endParaRPr lang="es-CO" dirty="0">
                        <a:solidFill>
                          <a:srgbClr val="180000"/>
                        </a:solidFill>
                      </a:endParaRPr>
                    </a:p>
                  </a:txBody>
                  <a:tcPr/>
                </a:tc>
                <a:tc row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400" kern="1200" dirty="0">
                          <a:solidFill>
                            <a:schemeClr val="dk1"/>
                          </a:solidFill>
                          <a:latin typeface="+mn-lt"/>
                          <a:ea typeface="+mn-ea"/>
                          <a:cs typeface="+mn-cs"/>
                        </a:rPr>
                        <a:t>Generar un mapa de vulnerabilidad y R por cada modo de transporte, asociado a la variabilidad</a:t>
                      </a:r>
                      <a:r>
                        <a:rPr lang="es-CO" sz="1400" kern="1200" baseline="0" dirty="0">
                          <a:solidFill>
                            <a:schemeClr val="dk1"/>
                          </a:solidFill>
                          <a:latin typeface="+mn-lt"/>
                          <a:ea typeface="+mn-ea"/>
                          <a:cs typeface="+mn-cs"/>
                        </a:rPr>
                        <a:t> climática.</a:t>
                      </a:r>
                      <a:endParaRPr lang="es-CO" sz="1400" kern="1200" dirty="0">
                        <a:solidFill>
                          <a:schemeClr val="dk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400" dirty="0"/>
                    </a:p>
                  </a:txBody>
                  <a:tcPr/>
                </a:tc>
                <a:tc>
                  <a:txBody>
                    <a:bodyPr/>
                    <a:lstStyle/>
                    <a:p>
                      <a:pPr marL="285750" indent="-285750" algn="l">
                        <a:buFont typeface="Wingdings" panose="05000000000000000000" pitchFamily="2" charset="2"/>
                        <a:buChar char="q"/>
                      </a:pPr>
                      <a:r>
                        <a:rPr lang="es-CO" sz="1800" kern="1200" dirty="0">
                          <a:solidFill>
                            <a:schemeClr val="dk1"/>
                          </a:solidFill>
                          <a:effectLst/>
                          <a:latin typeface="+mn-lt"/>
                          <a:ea typeface="+mn-ea"/>
                          <a:cs typeface="+mn-cs"/>
                        </a:rPr>
                        <a:t>Estudios de riesgo pilotos respecto a A</a:t>
                      </a:r>
                      <a:r>
                        <a:rPr lang="es-CO" sz="1800" kern="1200" baseline="0" dirty="0">
                          <a:solidFill>
                            <a:schemeClr val="dk1"/>
                          </a:solidFill>
                          <a:effectLst/>
                          <a:latin typeface="+mn-lt"/>
                          <a:ea typeface="+mn-ea"/>
                          <a:cs typeface="+mn-cs"/>
                        </a:rPr>
                        <a:t> </a:t>
                      </a:r>
                      <a:r>
                        <a:rPr lang="es-CO" sz="1800" kern="1200" dirty="0">
                          <a:solidFill>
                            <a:schemeClr val="dk1"/>
                          </a:solidFill>
                          <a:effectLst/>
                          <a:latin typeface="+mn-lt"/>
                          <a:ea typeface="+mn-ea"/>
                          <a:cs typeface="+mn-cs"/>
                        </a:rPr>
                        <a:t>por inundación</a:t>
                      </a:r>
                      <a:endParaRPr lang="es-CO" dirty="0"/>
                    </a:p>
                  </a:txBody>
                  <a:tcPr/>
                </a:tc>
                <a:tc rowSpan="3">
                  <a:txBody>
                    <a:bodyPr/>
                    <a:lstStyle/>
                    <a:p>
                      <a:pPr algn="just"/>
                      <a:r>
                        <a:rPr lang="es-CO" sz="1600" dirty="0"/>
                        <a:t>Tener en cuenta el incremento de las precipitaciones y/o sequías como detonantes de MM,</a:t>
                      </a:r>
                      <a:r>
                        <a:rPr lang="es-CO" sz="1600" baseline="0" dirty="0"/>
                        <a:t> posibilidad de inundación  que ocasionan cierres de pistas y daños en la infraestructura</a:t>
                      </a:r>
                      <a:endParaRPr lang="es-CO" sz="1600" dirty="0"/>
                    </a:p>
                  </a:txBody>
                  <a:tcPr/>
                </a:tc>
                <a:tc rowSpan="2">
                  <a:txBody>
                    <a:bodyPr/>
                    <a:lstStyle/>
                    <a:p>
                      <a:endParaRPr lang="es-CO" dirty="0"/>
                    </a:p>
                  </a:txBody>
                  <a:tcPr/>
                </a:tc>
                <a:extLst>
                  <a:ext uri="{0D108BD9-81ED-4DB2-BD59-A6C34878D82A}">
                    <a16:rowId xmlns:a16="http://schemas.microsoft.com/office/drawing/2014/main" val="10003"/>
                  </a:ext>
                </a:extLst>
              </a:tr>
              <a:tr h="457200">
                <a:tc vMerge="1">
                  <a:txBody>
                    <a:bodyPr/>
                    <a:lstStyle/>
                    <a:p>
                      <a:endParaRPr lang="es-CO"/>
                    </a:p>
                  </a:txBody>
                  <a:tcPr/>
                </a:tc>
                <a:tc vMerge="1">
                  <a:txBody>
                    <a:bodyPr/>
                    <a:lstStyle/>
                    <a:p>
                      <a:endParaRPr lang="es-CO"/>
                    </a:p>
                  </a:txBody>
                  <a:tcPr/>
                </a:tc>
                <a:tc rowSpan="2">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s-CO" sz="1800" kern="1200" dirty="0">
                          <a:solidFill>
                            <a:schemeClr val="dk1"/>
                          </a:solidFill>
                          <a:effectLst/>
                          <a:latin typeface="+mn-lt"/>
                          <a:ea typeface="+mn-ea"/>
                          <a:cs typeface="+mn-cs"/>
                        </a:rPr>
                        <a:t>Mapa de R por MM</a:t>
                      </a:r>
                    </a:p>
                  </a:txBody>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4"/>
                  </a:ext>
                </a:extLst>
              </a:tr>
              <a:tr h="0">
                <a:tc vMerge="1">
                  <a:txBody>
                    <a:bodyPr/>
                    <a:lstStyle/>
                    <a:p>
                      <a:endParaRPr lang="es-CO" dirty="0"/>
                    </a:p>
                  </a:txBody>
                  <a:tcPr/>
                </a:tc>
                <a:tc vMerge="1">
                  <a:txBody>
                    <a:bodyPr/>
                    <a:lstStyle/>
                    <a:p>
                      <a:endParaRPr lang="es-CO" dirty="0"/>
                    </a:p>
                  </a:txBody>
                  <a:tcPr/>
                </a:tc>
                <a:tc vMerge="1">
                  <a:txBody>
                    <a:bodyPr/>
                    <a:lstStyle/>
                    <a:p>
                      <a:pPr marL="0" indent="0" algn="ctr" defTabSz="457200" rtl="0" eaLnBrk="1" latinLnBrk="0" hangingPunct="1">
                        <a:buFont typeface="Wingdings" panose="05000000000000000000" pitchFamily="2" charset="2"/>
                        <a:buNone/>
                      </a:pPr>
                      <a:endParaRPr lang="es-CO" sz="1800" kern="1200" dirty="0">
                        <a:solidFill>
                          <a:schemeClr val="dk1"/>
                        </a:solidFill>
                        <a:effectLst/>
                        <a:latin typeface="+mn-lt"/>
                        <a:ea typeface="+mn-ea"/>
                        <a:cs typeface="+mn-cs"/>
                      </a:endParaRPr>
                    </a:p>
                  </a:txBody>
                  <a:tcPr/>
                </a:tc>
                <a:tc vMerge="1">
                  <a:txBody>
                    <a:bodyPr/>
                    <a:lstStyle/>
                    <a:p>
                      <a:endParaRPr lang="es-CO" dirty="0"/>
                    </a:p>
                  </a:txBody>
                  <a:tcPr/>
                </a:tc>
                <a:tc>
                  <a:txBody>
                    <a:bodyPr/>
                    <a:lstStyle/>
                    <a:p>
                      <a:endParaRPr lang="es-CO" dirty="0"/>
                    </a:p>
                  </a:txBody>
                  <a:tcPr/>
                </a:tc>
                <a:extLst>
                  <a:ext uri="{0D108BD9-81ED-4DB2-BD59-A6C34878D82A}">
                    <a16:rowId xmlns:a16="http://schemas.microsoft.com/office/drawing/2014/main" val="10005"/>
                  </a:ext>
                </a:extLst>
              </a:tr>
              <a:tr h="2617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rgbClr val="180000"/>
                          </a:solidFill>
                          <a:effectLst/>
                          <a:latin typeface="+mn-lt"/>
                          <a:ea typeface="+mn-ea"/>
                          <a:cs typeface="+mn-cs"/>
                        </a:rPr>
                        <a:t>Eje 2. Sensibilización y capacitación en Gestión del Riesgo de Desastres y cambio climático</a:t>
                      </a:r>
                      <a:endParaRPr lang="es-CO" dirty="0"/>
                    </a:p>
                  </a:txBody>
                  <a:tcPr/>
                </a:tc>
                <a:tc>
                  <a:txBody>
                    <a:bodyPr/>
                    <a:lstStyle/>
                    <a:p>
                      <a:r>
                        <a:rPr lang="es-ES_tradnl" sz="1600" kern="1200" dirty="0">
                          <a:solidFill>
                            <a:schemeClr val="dk1"/>
                          </a:solidFill>
                          <a:latin typeface="+mn-lt"/>
                          <a:ea typeface="+mn-ea"/>
                          <a:cs typeface="+mn-cs"/>
                        </a:rPr>
                        <a:t>Sensibilización y capacitación en Gestión del Riesgo de Desastres y cambio climático</a:t>
                      </a:r>
                      <a:endParaRPr lang="es-CO" sz="1600" kern="1200" dirty="0">
                        <a:solidFill>
                          <a:schemeClr val="dk1"/>
                        </a:solidFill>
                        <a:latin typeface="+mn-lt"/>
                        <a:ea typeface="+mn-ea"/>
                        <a:cs typeface="+mn-cs"/>
                      </a:endParaRPr>
                    </a:p>
                  </a:txBody>
                  <a:tcPr/>
                </a:tc>
                <a:tc>
                  <a:txBody>
                    <a:bodyPr/>
                    <a:lstStyle/>
                    <a:p>
                      <a:pPr marL="285750" lvl="1" indent="-285750" algn="l" defTabSz="457200" rtl="0" eaLnBrk="1" latinLnBrk="0" hangingPunct="1">
                        <a:buFont typeface="Wingdings" panose="05000000000000000000" pitchFamily="2" charset="2"/>
                        <a:buChar char="q"/>
                      </a:pPr>
                      <a:r>
                        <a:rPr lang="es-CO" sz="1800" kern="1200" dirty="0">
                          <a:solidFill>
                            <a:schemeClr val="dk1"/>
                          </a:solidFill>
                          <a:effectLst/>
                          <a:latin typeface="+mn-lt"/>
                          <a:ea typeface="+mn-ea"/>
                          <a:cs typeface="+mn-cs"/>
                        </a:rPr>
                        <a:t>Sensibilización y capacitación en Gestión del Riesgo de Desastres y cambio climático</a:t>
                      </a:r>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06"/>
                  </a:ext>
                </a:extLst>
              </a:tr>
              <a:tr h="4906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rgbClr val="180000"/>
                          </a:solidFill>
                          <a:effectLst/>
                          <a:latin typeface="+mn-lt"/>
                          <a:ea typeface="+mn-ea"/>
                          <a:cs typeface="+mn-cs"/>
                        </a:rPr>
                        <a:t>Eje 5. Actualización normativa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CO" sz="1800" b="1" kern="1200" dirty="0">
                        <a:solidFill>
                          <a:srgbClr val="180000"/>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600" kern="1200" dirty="0">
                          <a:solidFill>
                            <a:schemeClr val="dk1"/>
                          </a:solidFill>
                          <a:latin typeface="+mn-lt"/>
                          <a:ea typeface="+mn-ea"/>
                          <a:cs typeface="+mn-cs"/>
                        </a:rPr>
                        <a:t>Actualización normativa </a:t>
                      </a:r>
                      <a:endParaRPr lang="es-CO" sz="1600" kern="1200" dirty="0">
                        <a:solidFill>
                          <a:schemeClr val="dk1"/>
                        </a:solidFill>
                        <a:latin typeface="+mn-lt"/>
                        <a:ea typeface="+mn-ea"/>
                        <a:cs typeface="+mn-cs"/>
                      </a:endParaRPr>
                    </a:p>
                    <a:p>
                      <a:endParaRPr lang="es-CO" sz="1600" kern="1200" dirty="0">
                        <a:solidFill>
                          <a:schemeClr val="dk1"/>
                        </a:solidFill>
                        <a:latin typeface="+mn-lt"/>
                        <a:ea typeface="+mn-ea"/>
                        <a:cs typeface="+mn-cs"/>
                      </a:endParaRPr>
                    </a:p>
                  </a:txBody>
                  <a:tcPr/>
                </a:tc>
                <a:tc>
                  <a:txBody>
                    <a:bodyPr/>
                    <a:lstStyle/>
                    <a:p>
                      <a:pPr lvl="2"/>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07"/>
                  </a:ext>
                </a:extLst>
              </a:tr>
              <a:tr h="3434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sz="1800" b="1" kern="1200" dirty="0">
                          <a:solidFill>
                            <a:schemeClr val="dk1"/>
                          </a:solidFill>
                          <a:effectLst/>
                          <a:latin typeface="+mn-lt"/>
                          <a:ea typeface="+mn-ea"/>
                          <a:cs typeface="+mn-cs"/>
                        </a:rPr>
                        <a:t>Eje 4. Fortalecimiento de la información</a:t>
                      </a:r>
                      <a:endParaRPr lang="es-CO" sz="1800" kern="1200" dirty="0">
                        <a:solidFill>
                          <a:schemeClr val="dk1"/>
                        </a:solidFill>
                        <a:effectLst/>
                        <a:latin typeface="+mn-lt"/>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sz="1600" kern="1200" dirty="0">
                          <a:solidFill>
                            <a:schemeClr val="dk1"/>
                          </a:solidFill>
                          <a:latin typeface="+mn-lt"/>
                          <a:ea typeface="+mn-ea"/>
                          <a:cs typeface="+mn-cs"/>
                        </a:rPr>
                        <a:t>Fortalecimiento de la información  Fortalecimiento de la captura de datos</a:t>
                      </a:r>
                      <a:endParaRPr lang="es-CO" sz="1600" kern="1200" dirty="0">
                        <a:solidFill>
                          <a:schemeClr val="dk1"/>
                        </a:solidFill>
                        <a:latin typeface="+mn-lt"/>
                        <a:ea typeface="+mn-ea"/>
                        <a:cs typeface="+mn-cs"/>
                      </a:endParaRPr>
                    </a:p>
                    <a:p>
                      <a:endParaRPr lang="es-CO" sz="1600" kern="1200" dirty="0">
                        <a:solidFill>
                          <a:schemeClr val="dk1"/>
                        </a:solidFill>
                        <a:latin typeface="+mn-lt"/>
                        <a:ea typeface="+mn-ea"/>
                        <a:cs typeface="+mn-cs"/>
                      </a:endParaRPr>
                    </a:p>
                  </a:txBody>
                  <a:tcPr/>
                </a:tc>
                <a:tc>
                  <a:txBody>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s-CO" dirty="0"/>
                        <a:t>SIG</a:t>
                      </a:r>
                    </a:p>
                    <a:p>
                      <a:pPr lvl="1"/>
                      <a:endParaRPr lang="es-CO" dirty="0"/>
                    </a:p>
                  </a:txBody>
                  <a:tcPr/>
                </a:tc>
                <a:tc>
                  <a:txBody>
                    <a:bodyPr/>
                    <a:lstStyle/>
                    <a:p>
                      <a:pPr algn="just"/>
                      <a:r>
                        <a:rPr lang="es-CO" dirty="0"/>
                        <a:t>Realizar los procesos de captura y manejo de la información orientada a la gestión integral del R en la infraestructura aeroportuaria del país</a:t>
                      </a:r>
                    </a:p>
                    <a:p>
                      <a:endParaRPr lang="es-CO" dirty="0"/>
                    </a:p>
                  </a:txBody>
                  <a:tcPr/>
                </a:tc>
                <a:tc>
                  <a:txBody>
                    <a:bodyPr/>
                    <a:lstStyle/>
                    <a:p>
                      <a:endParaRPr lang="es-CO" dirty="0"/>
                    </a:p>
                  </a:txBody>
                  <a:tcPr/>
                </a:tc>
                <a:extLst>
                  <a:ext uri="{0D108BD9-81ED-4DB2-BD59-A6C34878D82A}">
                    <a16:rowId xmlns:a16="http://schemas.microsoft.com/office/drawing/2014/main" val="10008"/>
                  </a:ext>
                </a:extLst>
              </a:tr>
              <a:tr h="2256910">
                <a:tc>
                  <a:txBody>
                    <a:bodyPr/>
                    <a:lstStyle/>
                    <a:p>
                      <a:endParaRPr lang="es-CO" dirty="0"/>
                    </a:p>
                  </a:txBody>
                  <a:tcPr/>
                </a:tc>
                <a:tc>
                  <a:txBody>
                    <a:bodyPr/>
                    <a:lstStyle/>
                    <a:p>
                      <a:endParaRPr lang="es-CO" sz="1600" kern="1200" dirty="0">
                        <a:solidFill>
                          <a:schemeClr val="dk1"/>
                        </a:solidFill>
                        <a:latin typeface="+mn-lt"/>
                        <a:ea typeface="+mn-ea"/>
                        <a:cs typeface="+mn-cs"/>
                      </a:endParaRPr>
                    </a:p>
                  </a:txBody>
                  <a:tcPr/>
                </a:tc>
                <a:tc>
                  <a:txBody>
                    <a:bodyPr/>
                    <a:lstStyle/>
                    <a:p>
                      <a:pPr marL="914400" marR="0" lvl="2" indent="0" algn="l" defTabSz="457200" rtl="0" eaLnBrk="1" fontAlgn="auto" latinLnBrk="0" hangingPunct="1">
                        <a:lnSpc>
                          <a:spcPct val="100000"/>
                        </a:lnSpc>
                        <a:spcBef>
                          <a:spcPts val="0"/>
                        </a:spcBef>
                        <a:spcAft>
                          <a:spcPts val="0"/>
                        </a:spcAft>
                        <a:buClrTx/>
                        <a:buSzTx/>
                        <a:buFontTx/>
                        <a:buNone/>
                        <a:tabLst/>
                        <a:defRPr/>
                      </a:pPr>
                      <a:r>
                        <a:rPr lang="es-CO" dirty="0"/>
                        <a:t>REDUCCIÓN</a:t>
                      </a:r>
                      <a:r>
                        <a:rPr lang="es-CO" baseline="0" dirty="0"/>
                        <a:t> DEL RIESGO</a:t>
                      </a:r>
                      <a:endParaRPr lang="es-CO" dirty="0"/>
                    </a:p>
                    <a:p>
                      <a:pPr lvl="2"/>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09"/>
                  </a:ext>
                </a:extLst>
              </a:tr>
              <a:tr h="343443">
                <a:tc>
                  <a:txBody>
                    <a:bodyPr/>
                    <a:lstStyle/>
                    <a:p>
                      <a:endParaRPr lang="es-CO" dirty="0"/>
                    </a:p>
                  </a:txBody>
                  <a:tcPr/>
                </a:tc>
                <a:tc>
                  <a:txBody>
                    <a:bodyPr/>
                    <a:lstStyle/>
                    <a:p>
                      <a:endParaRPr lang="es-CO"/>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CO" dirty="0"/>
                        <a:t>Programa piloto de intervenciones</a:t>
                      </a:r>
                    </a:p>
                    <a:p>
                      <a:pPr lvl="0"/>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10"/>
                  </a:ext>
                </a:extLst>
              </a:tr>
              <a:tr h="1520961">
                <a:tc>
                  <a:txBody>
                    <a:bodyPr/>
                    <a:lstStyle/>
                    <a:p>
                      <a:r>
                        <a:rPr lang="es-CO" dirty="0"/>
                        <a:t>Para el 2040 se espera que el subsector aéreo sea reconocido por su liderazgo en la implementación de medidas para minimizar los riesgos que puedan alterar la normalidad de las operaciones aeroportuarias del país</a:t>
                      </a:r>
                    </a:p>
                  </a:txBody>
                  <a:tcPr/>
                </a:tc>
                <a:tc>
                  <a:txBody>
                    <a:bodyPr/>
                    <a:lstStyle/>
                    <a:p>
                      <a:endParaRPr lang="es-CO" dirty="0"/>
                    </a:p>
                  </a:txBody>
                  <a:tcPr/>
                </a:tc>
                <a:tc>
                  <a:txBody>
                    <a:bodyPr/>
                    <a:lstStyle/>
                    <a:p>
                      <a:pPr lvl="1"/>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11"/>
                  </a:ext>
                </a:extLst>
              </a:tr>
              <a:tr h="343443">
                <a:tc>
                  <a:txBody>
                    <a:bodyPr/>
                    <a:lstStyle/>
                    <a:p>
                      <a:endParaRPr lang="es-CO" dirty="0"/>
                    </a:p>
                  </a:txBody>
                  <a:tcPr/>
                </a:tc>
                <a:tc>
                  <a:txBody>
                    <a:bodyPr/>
                    <a:lstStyle/>
                    <a:p>
                      <a:r>
                        <a:rPr lang="es-CO" dirty="0"/>
                        <a:t>Reducción de la deforestación</a:t>
                      </a:r>
                    </a:p>
                  </a:txBody>
                  <a:tcPr/>
                </a:tc>
                <a:tc>
                  <a:txBody>
                    <a:bodyPr/>
                    <a:lstStyle/>
                    <a:p>
                      <a:pPr lvl="1"/>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12"/>
                  </a:ext>
                </a:extLst>
              </a:tr>
              <a:tr h="261710">
                <a:tc>
                  <a:txBody>
                    <a:bodyPr/>
                    <a:lstStyle/>
                    <a:p>
                      <a:endParaRPr lang="es-CO" dirty="0"/>
                    </a:p>
                  </a:txBody>
                  <a:tcPr/>
                </a:tc>
                <a:tc>
                  <a:txBody>
                    <a:bodyPr/>
                    <a:lstStyle/>
                    <a:p>
                      <a:endParaRPr lang="es-CO" dirty="0"/>
                    </a:p>
                  </a:txBody>
                  <a:tcPr/>
                </a:tc>
                <a:tc>
                  <a:txBody>
                    <a:bodyPr/>
                    <a:lstStyle/>
                    <a:p>
                      <a:pPr lvl="1"/>
                      <a:endParaRPr lang="es-CO" dirty="0"/>
                    </a:p>
                  </a:txBody>
                  <a:tcPr/>
                </a:tc>
                <a:tc>
                  <a:txBody>
                    <a:bodyPr/>
                    <a:lstStyle/>
                    <a:p>
                      <a:endParaRPr lang="es-CO" dirty="0"/>
                    </a:p>
                  </a:txBody>
                  <a:tcPr/>
                </a:tc>
                <a:tc>
                  <a:txBody>
                    <a:bodyPr/>
                    <a:lstStyle/>
                    <a:p>
                      <a:endParaRPr lang="es-CO" dirty="0"/>
                    </a:p>
                  </a:txBody>
                  <a:tcPr/>
                </a:tc>
                <a:extLst>
                  <a:ext uri="{0D108BD9-81ED-4DB2-BD59-A6C34878D82A}">
                    <a16:rowId xmlns:a16="http://schemas.microsoft.com/office/drawing/2014/main" val="10013"/>
                  </a:ext>
                </a:extLst>
              </a:tr>
            </a:tbl>
          </a:graphicData>
        </a:graphic>
      </p:graphicFrame>
      <p:pic>
        <p:nvPicPr>
          <p:cNvPr id="13" name="Imagen 12">
            <a:extLst>
              <a:ext uri="{FF2B5EF4-FFF2-40B4-BE49-F238E27FC236}">
                <a16:creationId xmlns:a16="http://schemas.microsoft.com/office/drawing/2014/main" id="{FF016822-95A8-4580-8279-8604D980D5A1}"/>
              </a:ext>
            </a:extLst>
          </p:cNvPr>
          <p:cNvPicPr>
            <a:picLocks noChangeAspect="1"/>
          </p:cNvPicPr>
          <p:nvPr/>
        </p:nvPicPr>
        <p:blipFill>
          <a:blip r:embed="rId7"/>
          <a:stretch>
            <a:fillRect/>
          </a:stretch>
        </p:blipFill>
        <p:spPr>
          <a:xfrm>
            <a:off x="8124698" y="19516"/>
            <a:ext cx="1259766" cy="1047109"/>
          </a:xfrm>
          <a:prstGeom prst="rect">
            <a:avLst/>
          </a:prstGeom>
          <a:solidFill>
            <a:schemeClr val="bg1"/>
          </a:solidFill>
        </p:spPr>
      </p:pic>
      <p:pic>
        <p:nvPicPr>
          <p:cNvPr id="61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00895" y="-15240"/>
            <a:ext cx="25368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CuadroTexto 14">
            <a:extLst>
              <a:ext uri="{FF2B5EF4-FFF2-40B4-BE49-F238E27FC236}">
                <a16:creationId xmlns:a16="http://schemas.microsoft.com/office/drawing/2014/main" id="{D755D98E-BA62-4337-B2AA-211510C6C731}"/>
              </a:ext>
            </a:extLst>
          </p:cNvPr>
          <p:cNvSpPr txBox="1"/>
          <p:nvPr/>
        </p:nvSpPr>
        <p:spPr>
          <a:xfrm>
            <a:off x="155822" y="2576831"/>
            <a:ext cx="3047369" cy="1200329"/>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es-CO" dirty="0">
                <a:latin typeface="Futura LT Medium" panose="02000804020000020003"/>
                <a:cs typeface="Arial" panose="020B0604020202020204" pitchFamily="34" charset="0"/>
              </a:rPr>
              <a:t>Mejorar conocimiento acorde a funciones y responsabilidades de la Aerocivil</a:t>
            </a:r>
            <a:endParaRPr lang="es-MX" dirty="0">
              <a:latin typeface="Futura LT Medium" panose="02000804020000020003"/>
              <a:cs typeface="Arial" panose="020B0604020202020204" pitchFamily="34" charset="0"/>
            </a:endParaRPr>
          </a:p>
        </p:txBody>
      </p:sp>
      <p:sp>
        <p:nvSpPr>
          <p:cNvPr id="22" name="CuadroTexto 15">
            <a:extLst>
              <a:ext uri="{FF2B5EF4-FFF2-40B4-BE49-F238E27FC236}">
                <a16:creationId xmlns:a16="http://schemas.microsoft.com/office/drawing/2014/main" id="{6E2B82D2-7845-40C7-8702-1FF7541537AF}"/>
              </a:ext>
            </a:extLst>
          </p:cNvPr>
          <p:cNvSpPr txBox="1"/>
          <p:nvPr/>
        </p:nvSpPr>
        <p:spPr>
          <a:xfrm>
            <a:off x="119607" y="3995614"/>
            <a:ext cx="3081687" cy="959943"/>
          </a:xfrm>
          <a:prstGeom prst="rect">
            <a:avLst/>
          </a:prstGeom>
          <a:noFill/>
        </p:spPr>
        <p:txBody>
          <a:bodyPr wrap="square" rtlCol="0">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07000"/>
              </a:lnSpc>
              <a:buFont typeface="Wingdings" panose="05000000000000000000" pitchFamily="2" charset="2"/>
              <a:buChar char="q"/>
            </a:pPr>
            <a:r>
              <a:rPr lang="es-CO" dirty="0">
                <a:latin typeface="Futura LT Medium" panose="02000804020000020003"/>
                <a:ea typeface="Calibri" panose="020F0502020204030204" pitchFamily="34" charset="0"/>
                <a:cs typeface="Arial" panose="020B0604020202020204" pitchFamily="34" charset="0"/>
              </a:rPr>
              <a:t>Mejorar la captura y manejo de la información GRD</a:t>
            </a:r>
            <a:endParaRPr lang="es-MX" dirty="0">
              <a:latin typeface="Futura LT Medium" panose="02000804020000020003"/>
              <a:ea typeface="Calibri" panose="020F0502020204030204" pitchFamily="34" charset="0"/>
              <a:cs typeface="Arial" panose="020B0604020202020204" pitchFamily="34" charset="0"/>
            </a:endParaRPr>
          </a:p>
        </p:txBody>
      </p:sp>
      <p:sp>
        <p:nvSpPr>
          <p:cNvPr id="23" name="Rectángulo 22">
            <a:extLst>
              <a:ext uri="{FF2B5EF4-FFF2-40B4-BE49-F238E27FC236}">
                <a16:creationId xmlns:a16="http://schemas.microsoft.com/office/drawing/2014/main" id="{59729664-9978-4770-98B5-4D9C3E85ACF9}"/>
              </a:ext>
            </a:extLst>
          </p:cNvPr>
          <p:cNvSpPr/>
          <p:nvPr/>
        </p:nvSpPr>
        <p:spPr>
          <a:xfrm>
            <a:off x="119607" y="5054211"/>
            <a:ext cx="3083584" cy="1551322"/>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07000"/>
              </a:lnSpc>
              <a:buFont typeface="Wingdings" panose="05000000000000000000" pitchFamily="2" charset="2"/>
              <a:buChar char="q"/>
            </a:pPr>
            <a:r>
              <a:rPr lang="es-CO" dirty="0">
                <a:latin typeface="Futura LT Medium" panose="02000804020000020003"/>
                <a:cs typeface="Arial" panose="020B0604020202020204" pitchFamily="34" charset="0"/>
              </a:rPr>
              <a:t>Fortalecer la gobernanza, la educación y la comunicación social GRD</a:t>
            </a:r>
            <a:endParaRPr lang="es-MX" dirty="0">
              <a:latin typeface="Futura LT Medium" panose="02000804020000020003"/>
              <a:cs typeface="Arial" panose="020B0604020202020204" pitchFamily="34" charset="0"/>
            </a:endParaRPr>
          </a:p>
        </p:txBody>
      </p:sp>
      <p:sp>
        <p:nvSpPr>
          <p:cNvPr id="24" name="Rectángulo 23">
            <a:extLst>
              <a:ext uri="{FF2B5EF4-FFF2-40B4-BE49-F238E27FC236}">
                <a16:creationId xmlns:a16="http://schemas.microsoft.com/office/drawing/2014/main" id="{963155E1-906E-4719-8739-890CAC5D57FB}"/>
              </a:ext>
            </a:extLst>
          </p:cNvPr>
          <p:cNvSpPr/>
          <p:nvPr/>
        </p:nvSpPr>
        <p:spPr>
          <a:xfrm>
            <a:off x="3025123" y="2554870"/>
            <a:ext cx="2391203" cy="3037306"/>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Wingdings" panose="05000000000000000000" pitchFamily="2" charset="2"/>
              <a:buChar char="q"/>
            </a:pPr>
            <a:r>
              <a:rPr lang="es-CO" dirty="0">
                <a:latin typeface="Futura LT Medium" panose="02000804020000020003"/>
                <a:ea typeface="Calibri" panose="020F0502020204030204" pitchFamily="34" charset="0"/>
                <a:cs typeface="Arial" panose="020B0604020202020204" pitchFamily="34" charset="0"/>
              </a:rPr>
              <a:t>Reducir construcción de nuevas condiciones de Riego</a:t>
            </a:r>
          </a:p>
          <a:p>
            <a:pPr marL="342900" lvl="0" indent="-342900">
              <a:lnSpc>
                <a:spcPct val="107000"/>
              </a:lnSpc>
              <a:buFont typeface="Wingdings" panose="05000000000000000000" pitchFamily="2" charset="2"/>
              <a:buChar char="q"/>
            </a:pPr>
            <a:endParaRPr lang="es-CO" dirty="0">
              <a:latin typeface="Futura LT Medium" panose="02000804020000020003"/>
              <a:ea typeface="Calibri" panose="020F0502020204030204" pitchFamily="34" charset="0"/>
              <a:cs typeface="Arial" panose="020B0604020202020204" pitchFamily="34" charset="0"/>
            </a:endParaRPr>
          </a:p>
          <a:p>
            <a:pPr marL="285750" lvl="0" indent="-285750">
              <a:lnSpc>
                <a:spcPct val="107000"/>
              </a:lnSpc>
              <a:buFont typeface="Wingdings" panose="05000000000000000000" pitchFamily="2" charset="2"/>
              <a:buChar char="q"/>
            </a:pPr>
            <a:r>
              <a:rPr lang="es-CO" dirty="0">
                <a:latin typeface="Futura LT Medium" panose="02000804020000020003"/>
                <a:ea typeface="Calibri" panose="020F0502020204030204" pitchFamily="34" charset="0"/>
                <a:cs typeface="Arial" panose="020B0604020202020204" pitchFamily="34" charset="0"/>
              </a:rPr>
              <a:t>Reducir condiciones existentes  de Riesgo</a:t>
            </a:r>
            <a:endParaRPr lang="es-MX" dirty="0">
              <a:latin typeface="Futura LT Medium" panose="02000804020000020003"/>
              <a:ea typeface="Calibri" panose="020F0502020204030204" pitchFamily="34" charset="0"/>
              <a:cs typeface="Arial" panose="020B0604020202020204" pitchFamily="34" charset="0"/>
            </a:endParaRPr>
          </a:p>
        </p:txBody>
      </p:sp>
      <p:sp>
        <p:nvSpPr>
          <p:cNvPr id="25" name="Rectángulo 24">
            <a:extLst>
              <a:ext uri="{FF2B5EF4-FFF2-40B4-BE49-F238E27FC236}">
                <a16:creationId xmlns:a16="http://schemas.microsoft.com/office/drawing/2014/main" id="{615CC2A9-FF85-450B-8BF7-13EA42A39CD1}"/>
              </a:ext>
            </a:extLst>
          </p:cNvPr>
          <p:cNvSpPr/>
          <p:nvPr/>
        </p:nvSpPr>
        <p:spPr>
          <a:xfrm>
            <a:off x="5524927" y="2503073"/>
            <a:ext cx="1962833" cy="1851854"/>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gn="just">
              <a:lnSpc>
                <a:spcPct val="107000"/>
              </a:lnSpc>
              <a:buFont typeface="Wingdings" panose="05000000000000000000" pitchFamily="2" charset="2"/>
              <a:buChar char="q"/>
            </a:pPr>
            <a:r>
              <a:rPr lang="es-CO" dirty="0">
                <a:latin typeface="Futura LT Medium" panose="02000804020000020003"/>
                <a:cs typeface="Arial" panose="020B0604020202020204" pitchFamily="34" charset="0"/>
              </a:rPr>
              <a:t>Garantizar un oportuno, eficaz y adecuado manejo de desastres</a:t>
            </a:r>
            <a:endParaRPr lang="es-MX" dirty="0">
              <a:latin typeface="Futura LT Medium" panose="02000804020000020003"/>
              <a:cs typeface="Arial" panose="020B0604020202020204" pitchFamily="34" charset="0"/>
            </a:endParaRPr>
          </a:p>
        </p:txBody>
      </p:sp>
    </p:spTree>
    <p:extLst>
      <p:ext uri="{BB962C8B-B14F-4D97-AF65-F5344CB8AC3E}">
        <p14:creationId xmlns:p14="http://schemas.microsoft.com/office/powerpoint/2010/main" val="1410375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06539" y="197365"/>
            <a:ext cx="8393430" cy="724237"/>
          </a:xfrm>
        </p:spPr>
        <p:txBody>
          <a:bodyPr>
            <a:normAutofit/>
          </a:bodyPr>
          <a:lstStyle/>
          <a:p>
            <a:r>
              <a:rPr lang="es-PE" dirty="0">
                <a:solidFill>
                  <a:srgbClr val="001C36"/>
                </a:solidFill>
                <a:latin typeface="Futura LT Medium" panose="02000804020000020003" pitchFamily="2" charset="0"/>
              </a:rPr>
              <a:t>Antecedentes:</a:t>
            </a:r>
          </a:p>
        </p:txBody>
      </p:sp>
      <p:sp>
        <p:nvSpPr>
          <p:cNvPr id="8" name="CuadroTexto 7"/>
          <p:cNvSpPr txBox="1"/>
          <p:nvPr/>
        </p:nvSpPr>
        <p:spPr>
          <a:xfrm>
            <a:off x="751369" y="1467141"/>
            <a:ext cx="7848600" cy="2800767"/>
          </a:xfrm>
          <a:prstGeom prst="rect">
            <a:avLst/>
          </a:prstGeom>
          <a:noFill/>
          <a:ln>
            <a:noFill/>
          </a:ln>
        </p:spPr>
        <p:txBody>
          <a:bodyPr wrap="square" rtlCol="0">
            <a:spAutoFit/>
          </a:bodyPr>
          <a:lstStyle/>
          <a:p>
            <a:endParaRPr lang="es-MX" sz="2400" dirty="0">
              <a:solidFill>
                <a:srgbClr val="001C36"/>
              </a:solidFill>
              <a:latin typeface="Futura LT Medium" panose="02000804020000020003" pitchFamily="2" charset="0"/>
              <a:ea typeface="+mj-ea"/>
              <a:cs typeface="+mj-cs"/>
            </a:endParaRPr>
          </a:p>
          <a:p>
            <a:endParaRPr lang="es-MX" sz="2400" dirty="0">
              <a:solidFill>
                <a:srgbClr val="001C36"/>
              </a:solidFill>
              <a:latin typeface="Futura LT Medium" panose="02000804020000020003" pitchFamily="2" charset="0"/>
              <a:ea typeface="+mj-ea"/>
              <a:cs typeface="+mj-cs"/>
            </a:endParaRPr>
          </a:p>
          <a:p>
            <a:endParaRPr lang="es-MX" sz="1600" dirty="0">
              <a:solidFill>
                <a:schemeClr val="tx1">
                  <a:lumMod val="65000"/>
                  <a:lumOff val="35000"/>
                </a:schemeClr>
              </a:solidFill>
              <a:latin typeface="Futura Std Book" panose="020B0502020204020303" pitchFamily="34" charset="0"/>
            </a:endParaRPr>
          </a:p>
          <a:p>
            <a:endParaRPr lang="es-MX" sz="1600" dirty="0">
              <a:solidFill>
                <a:schemeClr val="tx1">
                  <a:lumMod val="65000"/>
                  <a:lumOff val="35000"/>
                </a:schemeClr>
              </a:solidFill>
              <a:latin typeface="Futura Std Book" panose="020B0502020204020303" pitchFamily="34" charset="0"/>
            </a:endParaRPr>
          </a:p>
          <a:p>
            <a:endParaRPr lang="es-MX" sz="1600" dirty="0">
              <a:solidFill>
                <a:schemeClr val="tx1">
                  <a:lumMod val="65000"/>
                  <a:lumOff val="35000"/>
                </a:schemeClr>
              </a:solidFill>
              <a:latin typeface="Futura Std Book" panose="020B0502020204020303" pitchFamily="34" charset="0"/>
            </a:endParaRPr>
          </a:p>
          <a:p>
            <a:endParaRPr lang="es-MX" sz="1600" dirty="0">
              <a:solidFill>
                <a:schemeClr val="tx1">
                  <a:lumMod val="65000"/>
                  <a:lumOff val="35000"/>
                </a:schemeClr>
              </a:solidFill>
              <a:latin typeface="Futura Std Book" panose="020B0502020204020303" pitchFamily="34" charset="0"/>
            </a:endParaRPr>
          </a:p>
          <a:p>
            <a:endParaRPr lang="es-MX" sz="1600" dirty="0">
              <a:solidFill>
                <a:schemeClr val="tx1">
                  <a:lumMod val="65000"/>
                  <a:lumOff val="35000"/>
                </a:schemeClr>
              </a:solidFill>
              <a:latin typeface="Futura Std Book" panose="020B0502020204020303" pitchFamily="34" charset="0"/>
            </a:endParaRPr>
          </a:p>
          <a:p>
            <a:endParaRPr lang="es-MX" sz="1600" dirty="0">
              <a:solidFill>
                <a:schemeClr val="tx1">
                  <a:lumMod val="65000"/>
                  <a:lumOff val="35000"/>
                </a:schemeClr>
              </a:solidFill>
              <a:latin typeface="Futura Std Book" panose="020B0502020204020303" pitchFamily="34" charset="0"/>
            </a:endParaRPr>
          </a:p>
          <a:p>
            <a:endParaRPr lang="es-MX" sz="1600" dirty="0">
              <a:solidFill>
                <a:schemeClr val="tx1">
                  <a:lumMod val="65000"/>
                  <a:lumOff val="35000"/>
                </a:schemeClr>
              </a:solidFill>
              <a:latin typeface="Futura Std Book" panose="020B0502020204020303" pitchFamily="34" charset="0"/>
            </a:endParaRPr>
          </a:p>
          <a:p>
            <a:endParaRPr lang="es-PE" sz="1600" dirty="0">
              <a:solidFill>
                <a:schemeClr val="tx1">
                  <a:lumMod val="65000"/>
                  <a:lumOff val="35000"/>
                </a:schemeClr>
              </a:solidFill>
              <a:latin typeface="Futura Std Book" panose="020B0502020204020303" pitchFamily="34" charset="0"/>
            </a:endParaRPr>
          </a:p>
        </p:txBody>
      </p:sp>
      <p:pic>
        <p:nvPicPr>
          <p:cNvPr id="10" name="Imagen 13">
            <a:extLst>
              <a:ext uri="{FF2B5EF4-FFF2-40B4-BE49-F238E27FC236}">
                <a16:creationId xmlns:a16="http://schemas.microsoft.com/office/drawing/2014/main" id="{E5101677-3583-47CA-81BE-1C12F485C031}"/>
              </a:ext>
            </a:extLst>
          </p:cNvPr>
          <p:cNvPicPr>
            <a:picLocks noChangeAspect="1"/>
          </p:cNvPicPr>
          <p:nvPr/>
        </p:nvPicPr>
        <p:blipFill>
          <a:blip r:embed="rId2"/>
          <a:stretch>
            <a:fillRect/>
          </a:stretch>
        </p:blipFill>
        <p:spPr>
          <a:xfrm>
            <a:off x="432709" y="1808197"/>
            <a:ext cx="8946818" cy="2077725"/>
          </a:xfrm>
          <a:prstGeom prst="rect">
            <a:avLst/>
          </a:prstGeom>
        </p:spPr>
      </p:pic>
      <p:pic>
        <p:nvPicPr>
          <p:cNvPr id="11" name="Imagen 11">
            <a:extLst>
              <a:ext uri="{FF2B5EF4-FFF2-40B4-BE49-F238E27FC236}">
                <a16:creationId xmlns:a16="http://schemas.microsoft.com/office/drawing/2014/main" id="{91231D7D-6BD7-4AF3-AE43-77F1231F4FB6}"/>
              </a:ext>
            </a:extLst>
          </p:cNvPr>
          <p:cNvPicPr>
            <a:picLocks noChangeAspect="1"/>
          </p:cNvPicPr>
          <p:nvPr/>
        </p:nvPicPr>
        <p:blipFill rotWithShape="1">
          <a:blip r:embed="rId3"/>
          <a:srcRect b="25402"/>
          <a:stretch/>
        </p:blipFill>
        <p:spPr>
          <a:xfrm>
            <a:off x="506289" y="4150482"/>
            <a:ext cx="8873238" cy="2526565"/>
          </a:xfrm>
          <a:prstGeom prst="rect">
            <a:avLst/>
          </a:prstGeom>
        </p:spPr>
      </p:pic>
      <p:pic>
        <p:nvPicPr>
          <p:cNvPr id="9" name="Imagen 8">
            <a:extLst>
              <a:ext uri="{FF2B5EF4-FFF2-40B4-BE49-F238E27FC236}">
                <a16:creationId xmlns:a16="http://schemas.microsoft.com/office/drawing/2014/main" id="{CEA67B60-8C67-4D4F-9938-823962AA9103}"/>
              </a:ext>
            </a:extLst>
          </p:cNvPr>
          <p:cNvPicPr>
            <a:picLocks noChangeAspect="1"/>
          </p:cNvPicPr>
          <p:nvPr/>
        </p:nvPicPr>
        <p:blipFill>
          <a:blip r:embed="rId4"/>
          <a:stretch>
            <a:fillRect/>
          </a:stretch>
        </p:blipFill>
        <p:spPr>
          <a:xfrm>
            <a:off x="8192085" y="91196"/>
            <a:ext cx="1415268" cy="1176361"/>
          </a:xfrm>
          <a:prstGeom prst="rect">
            <a:avLst/>
          </a:prstGeom>
          <a:solidFill>
            <a:schemeClr val="bg1"/>
          </a:solidFill>
        </p:spPr>
      </p:pic>
      <p:sp>
        <p:nvSpPr>
          <p:cNvPr id="3" name="Rectángulo 2">
            <a:extLst>
              <a:ext uri="{FF2B5EF4-FFF2-40B4-BE49-F238E27FC236}">
                <a16:creationId xmlns:a16="http://schemas.microsoft.com/office/drawing/2014/main" id="{FC1EDB16-C267-4EDE-8FF1-C6B81CD40F25}"/>
              </a:ext>
            </a:extLst>
          </p:cNvPr>
          <p:cNvSpPr/>
          <p:nvPr/>
        </p:nvSpPr>
        <p:spPr>
          <a:xfrm>
            <a:off x="243845" y="1174753"/>
            <a:ext cx="9613529" cy="584775"/>
          </a:xfrm>
          <a:prstGeom prst="rect">
            <a:avLst/>
          </a:prstGeom>
        </p:spPr>
        <p:txBody>
          <a:bodyPr wrap="none">
            <a:spAutoFit/>
          </a:bodyPr>
          <a:lstStyle/>
          <a:p>
            <a:r>
              <a:rPr lang="es-MX" sz="3200" dirty="0">
                <a:solidFill>
                  <a:srgbClr val="001C36"/>
                </a:solidFill>
                <a:latin typeface="Futura LT Medium" panose="02000804020000020003" pitchFamily="2" charset="0"/>
              </a:rPr>
              <a:t>Más de 100 años de historia en la aviación civil </a:t>
            </a:r>
          </a:p>
        </p:txBody>
      </p:sp>
      <p:sp>
        <p:nvSpPr>
          <p:cNvPr id="13" name="Rectángulo 12">
            <a:extLst>
              <a:ext uri="{FF2B5EF4-FFF2-40B4-BE49-F238E27FC236}">
                <a16:creationId xmlns:a16="http://schemas.microsoft.com/office/drawing/2014/main" id="{DC1EAC8B-4326-449A-8100-DBDA56AD7D58}"/>
              </a:ext>
            </a:extLst>
          </p:cNvPr>
          <p:cNvSpPr/>
          <p:nvPr/>
        </p:nvSpPr>
        <p:spPr>
          <a:xfrm>
            <a:off x="124935" y="6210073"/>
            <a:ext cx="5609228" cy="461665"/>
          </a:xfrm>
          <a:prstGeom prst="rect">
            <a:avLst/>
          </a:prstGeom>
        </p:spPr>
        <p:txBody>
          <a:bodyPr wrap="none">
            <a:spAutoFit/>
          </a:bodyPr>
          <a:lstStyle/>
          <a:p>
            <a:r>
              <a:rPr lang="es-MX" sz="2400" dirty="0">
                <a:solidFill>
                  <a:srgbClr val="001C36"/>
                </a:solidFill>
                <a:latin typeface="Futura LT Medium" panose="02000804020000020003" pitchFamily="2" charset="0"/>
              </a:rPr>
              <a:t>Acompañando al País en su devenir</a:t>
            </a:r>
            <a:endParaRPr lang="es-MX" sz="2000" dirty="0">
              <a:solidFill>
                <a:srgbClr val="001C36"/>
              </a:solidFill>
              <a:latin typeface="Futura LT Medium" panose="02000804020000020003" pitchFamily="2"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7400" y="0"/>
            <a:ext cx="2514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820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AFD68BED-4581-4B45-A10F-090DD2560068}"/>
              </a:ext>
            </a:extLst>
          </p:cNvPr>
          <p:cNvGraphicFramePr>
            <a:graphicFrameLocks noGrp="1"/>
          </p:cNvGraphicFramePr>
          <p:nvPr>
            <p:ph idx="1"/>
            <p:extLst>
              <p:ext uri="{D42A27DB-BD31-4B8C-83A1-F6EECF244321}">
                <p14:modId xmlns:p14="http://schemas.microsoft.com/office/powerpoint/2010/main" val="589117793"/>
              </p:ext>
            </p:extLst>
          </p:nvPr>
        </p:nvGraphicFramePr>
        <p:xfrm>
          <a:off x="411297" y="831405"/>
          <a:ext cx="11369406" cy="5878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6">
            <a:extLst>
              <a:ext uri="{FF2B5EF4-FFF2-40B4-BE49-F238E27FC236}">
                <a16:creationId xmlns:a16="http://schemas.microsoft.com/office/drawing/2014/main" id="{BB5BE791-2CF2-4AF5-B48C-13D0C040AEF4}"/>
              </a:ext>
            </a:extLst>
          </p:cNvPr>
          <p:cNvSpPr txBox="1"/>
          <p:nvPr/>
        </p:nvSpPr>
        <p:spPr>
          <a:xfrm>
            <a:off x="282526" y="148529"/>
            <a:ext cx="10255348" cy="400110"/>
          </a:xfrm>
          <a:prstGeom prst="rect">
            <a:avLst/>
          </a:prstGeom>
          <a:solidFill>
            <a:schemeClr val="accent5">
              <a:lumMod val="50000"/>
            </a:schemeClr>
          </a:solidFill>
        </p:spPr>
        <p:txBody>
          <a:bodyPr wrap="square" rtlCol="0">
            <a:spAutoFit/>
          </a:bodyPr>
          <a:lstStyle/>
          <a:p>
            <a:pPr algn="ctr"/>
            <a:r>
              <a:rPr lang="es-MX" sz="2000" dirty="0">
                <a:solidFill>
                  <a:schemeClr val="bg1"/>
                </a:solidFill>
                <a:latin typeface="Arial" panose="020B0604020202020204" pitchFamily="34" charset="0"/>
                <a:cs typeface="Arial" panose="020B0604020202020204" pitchFamily="34" charset="0"/>
              </a:rPr>
              <a:t>MANTENER INSTRUMENTOS DE ASEGURAMIENTO DE LA INFRAESTRUCTURA</a:t>
            </a:r>
          </a:p>
        </p:txBody>
      </p:sp>
      <p:pic>
        <p:nvPicPr>
          <p:cNvPr id="5" name="Imagen 4">
            <a:extLst>
              <a:ext uri="{FF2B5EF4-FFF2-40B4-BE49-F238E27FC236}">
                <a16:creationId xmlns:a16="http://schemas.microsoft.com/office/drawing/2014/main" id="{161E5CB9-6B03-418F-B968-0F7C0624B158}"/>
              </a:ext>
            </a:extLst>
          </p:cNvPr>
          <p:cNvPicPr>
            <a:picLocks noChangeAspect="1"/>
          </p:cNvPicPr>
          <p:nvPr/>
        </p:nvPicPr>
        <p:blipFill>
          <a:blip r:embed="rId7"/>
          <a:stretch>
            <a:fillRect/>
          </a:stretch>
        </p:blipFill>
        <p:spPr>
          <a:xfrm>
            <a:off x="10776732" y="180953"/>
            <a:ext cx="1415268" cy="1176361"/>
          </a:xfrm>
          <a:prstGeom prst="rect">
            <a:avLst/>
          </a:prstGeom>
          <a:solidFill>
            <a:schemeClr val="bg1"/>
          </a:solidFill>
        </p:spPr>
      </p:pic>
    </p:spTree>
    <p:extLst>
      <p:ext uri="{BB962C8B-B14F-4D97-AF65-F5344CB8AC3E}">
        <p14:creationId xmlns:p14="http://schemas.microsoft.com/office/powerpoint/2010/main" val="327369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0834E-3B27-40E1-96AA-C652927779FA}"/>
              </a:ext>
            </a:extLst>
          </p:cNvPr>
          <p:cNvSpPr>
            <a:spLocks noGrp="1"/>
          </p:cNvSpPr>
          <p:nvPr>
            <p:ph type="title"/>
          </p:nvPr>
        </p:nvSpPr>
        <p:spPr>
          <a:xfrm>
            <a:off x="0" y="1055076"/>
            <a:ext cx="892127" cy="5581357"/>
          </a:xfrm>
        </p:spPr>
        <p:txBody>
          <a:bodyPr vert="vert270">
            <a:normAutofit/>
          </a:bodyPr>
          <a:lstStyle/>
          <a:p>
            <a:pPr algn="ctr"/>
            <a:r>
              <a:rPr lang="es-MX" sz="2000" dirty="0">
                <a:solidFill>
                  <a:schemeClr val="accent5">
                    <a:lumMod val="75000"/>
                  </a:schemeClr>
                </a:solidFill>
                <a:latin typeface="Futura LT Medium" panose="02000804020000020003"/>
              </a:rPr>
              <a:t>Incorporación GRD y CC en proyectos de inversión</a:t>
            </a:r>
          </a:p>
        </p:txBody>
      </p:sp>
      <p:graphicFrame>
        <p:nvGraphicFramePr>
          <p:cNvPr id="5" name="Tabla 4">
            <a:extLst>
              <a:ext uri="{FF2B5EF4-FFF2-40B4-BE49-F238E27FC236}">
                <a16:creationId xmlns:a16="http://schemas.microsoft.com/office/drawing/2014/main" id="{E2ED38BE-08CC-464A-B678-A939198A936E}"/>
              </a:ext>
            </a:extLst>
          </p:cNvPr>
          <p:cNvGraphicFramePr>
            <a:graphicFrameLocks noGrp="1"/>
          </p:cNvGraphicFramePr>
          <p:nvPr>
            <p:extLst>
              <p:ext uri="{D42A27DB-BD31-4B8C-83A1-F6EECF244321}">
                <p14:modId xmlns:p14="http://schemas.microsoft.com/office/powerpoint/2010/main" val="3747778662"/>
              </p:ext>
            </p:extLst>
          </p:nvPr>
        </p:nvGraphicFramePr>
        <p:xfrm>
          <a:off x="892127" y="905190"/>
          <a:ext cx="11027900" cy="5244035"/>
        </p:xfrm>
        <a:graphic>
          <a:graphicData uri="http://schemas.openxmlformats.org/drawingml/2006/table">
            <a:tbl>
              <a:tblPr firstRow="1" bandRow="1">
                <a:tableStyleId>{5C22544A-7EE6-4342-B048-85BDC9FD1C3A}</a:tableStyleId>
              </a:tblPr>
              <a:tblGrid>
                <a:gridCol w="1682261">
                  <a:extLst>
                    <a:ext uri="{9D8B030D-6E8A-4147-A177-3AD203B41FA5}">
                      <a16:colId xmlns:a16="http://schemas.microsoft.com/office/drawing/2014/main" val="2736826248"/>
                    </a:ext>
                  </a:extLst>
                </a:gridCol>
                <a:gridCol w="2785403">
                  <a:extLst>
                    <a:ext uri="{9D8B030D-6E8A-4147-A177-3AD203B41FA5}">
                      <a16:colId xmlns:a16="http://schemas.microsoft.com/office/drawing/2014/main" val="3727588983"/>
                    </a:ext>
                  </a:extLst>
                </a:gridCol>
                <a:gridCol w="2588455">
                  <a:extLst>
                    <a:ext uri="{9D8B030D-6E8A-4147-A177-3AD203B41FA5}">
                      <a16:colId xmlns:a16="http://schemas.microsoft.com/office/drawing/2014/main" val="1099436886"/>
                    </a:ext>
                  </a:extLst>
                </a:gridCol>
                <a:gridCol w="2489982">
                  <a:extLst>
                    <a:ext uri="{9D8B030D-6E8A-4147-A177-3AD203B41FA5}">
                      <a16:colId xmlns:a16="http://schemas.microsoft.com/office/drawing/2014/main" val="2608337292"/>
                    </a:ext>
                  </a:extLst>
                </a:gridCol>
                <a:gridCol w="1481799">
                  <a:extLst>
                    <a:ext uri="{9D8B030D-6E8A-4147-A177-3AD203B41FA5}">
                      <a16:colId xmlns:a16="http://schemas.microsoft.com/office/drawing/2014/main" val="3831025429"/>
                    </a:ext>
                  </a:extLst>
                </a:gridCol>
              </a:tblGrid>
              <a:tr h="239152">
                <a:tc>
                  <a:txBody>
                    <a:bodyPr/>
                    <a:lstStyle/>
                    <a:p>
                      <a:pPr algn="ctr"/>
                      <a:endParaRPr lang="es-MX" sz="1700" b="1" dirty="0">
                        <a:solidFill>
                          <a:schemeClr val="bg1"/>
                        </a:solidFill>
                        <a:latin typeface="Futura LT Medium" panose="02000804020000020003"/>
                      </a:endParaRPr>
                    </a:p>
                    <a:p>
                      <a:pPr algn="ctr"/>
                      <a:endParaRPr lang="es-MX" sz="1700" b="1" dirty="0">
                        <a:solidFill>
                          <a:schemeClr val="bg1"/>
                        </a:solidFill>
                        <a:latin typeface="Futura LT Medium" panose="02000804020000020003"/>
                      </a:endParaRPr>
                    </a:p>
                    <a:p>
                      <a:pPr algn="ctr"/>
                      <a:r>
                        <a:rPr lang="es-MX" sz="1700" b="1" dirty="0">
                          <a:solidFill>
                            <a:schemeClr val="bg1"/>
                          </a:solidFill>
                          <a:latin typeface="Futura LT Medium" panose="02000804020000020003"/>
                        </a:rPr>
                        <a:t>HERRAMIENTA</a:t>
                      </a:r>
                    </a:p>
                  </a:txBody>
                  <a:tcPr>
                    <a:solidFill>
                      <a:schemeClr val="accent5">
                        <a:lumMod val="50000"/>
                      </a:schemeClr>
                    </a:solidFill>
                  </a:tcPr>
                </a:tc>
                <a:tc>
                  <a:txBody>
                    <a:bodyPr/>
                    <a:lstStyle/>
                    <a:p>
                      <a:pPr algn="ctr"/>
                      <a:r>
                        <a:rPr lang="es-MX" b="0" dirty="0">
                          <a:solidFill>
                            <a:schemeClr val="bg1"/>
                          </a:solidFill>
                          <a:latin typeface="Futura LT Medium" panose="02000804020000020003"/>
                        </a:rPr>
                        <a:t>Metodología para análisis de R con enfoque multiamenaza</a:t>
                      </a:r>
                    </a:p>
                  </a:txBody>
                  <a:tcPr>
                    <a:solidFill>
                      <a:schemeClr val="accent5">
                        <a:lumMod val="50000"/>
                      </a:schemeClr>
                    </a:solidFill>
                  </a:tcPr>
                </a:tc>
                <a:tc>
                  <a:txBody>
                    <a:bodyPr/>
                    <a:lstStyle/>
                    <a:p>
                      <a:pPr algn="ctr"/>
                      <a:endParaRPr lang="es-MX" sz="1800" b="0" kern="1200" dirty="0">
                        <a:solidFill>
                          <a:schemeClr val="bg1"/>
                        </a:solidFill>
                        <a:latin typeface="Futura LT Medium" panose="02000804020000020003"/>
                        <a:ea typeface="+mn-ea"/>
                        <a:cs typeface="+mn-cs"/>
                      </a:endParaRPr>
                    </a:p>
                    <a:p>
                      <a:pPr algn="ctr"/>
                      <a:r>
                        <a:rPr lang="es-MX" sz="1800" b="0" kern="1200" dirty="0">
                          <a:solidFill>
                            <a:schemeClr val="bg1"/>
                          </a:solidFill>
                          <a:latin typeface="Futura LT Medium" panose="02000804020000020003"/>
                          <a:ea typeface="+mn-ea"/>
                          <a:cs typeface="+mn-cs"/>
                        </a:rPr>
                        <a:t>Documentación base</a:t>
                      </a:r>
                    </a:p>
                  </a:txBody>
                  <a:tcPr>
                    <a:solidFill>
                      <a:schemeClr val="accent5">
                        <a:lumMod val="50000"/>
                      </a:schemeClr>
                    </a:solidFill>
                  </a:tcPr>
                </a:tc>
                <a:tc>
                  <a:txBody>
                    <a:bodyPr/>
                    <a:lstStyle/>
                    <a:p>
                      <a:pPr algn="ctr"/>
                      <a:endParaRPr lang="es-MX" b="0" dirty="0">
                        <a:solidFill>
                          <a:schemeClr val="bg1"/>
                        </a:solidFill>
                        <a:latin typeface="Futura LT Medium" panose="02000804020000020003"/>
                      </a:endParaRPr>
                    </a:p>
                    <a:p>
                      <a:pPr algn="ctr"/>
                      <a:r>
                        <a:rPr lang="es-MX" b="0" dirty="0">
                          <a:solidFill>
                            <a:schemeClr val="bg1"/>
                          </a:solidFill>
                          <a:latin typeface="Futura LT Medium" panose="02000804020000020003"/>
                        </a:rPr>
                        <a:t>Estrategia</a:t>
                      </a:r>
                    </a:p>
                  </a:txBody>
                  <a:tcPr>
                    <a:solidFill>
                      <a:schemeClr val="accent5">
                        <a:lumMod val="50000"/>
                      </a:schemeClr>
                    </a:solidFill>
                  </a:tcPr>
                </a:tc>
                <a:tc>
                  <a:txBody>
                    <a:bodyPr/>
                    <a:lstStyle/>
                    <a:p>
                      <a:pPr algn="ctr"/>
                      <a:endParaRPr lang="es-MX" sz="1200" b="0" dirty="0">
                        <a:solidFill>
                          <a:schemeClr val="bg1"/>
                        </a:solidFill>
                        <a:latin typeface="Futura LT Medium" panose="02000804020000020003"/>
                      </a:endParaRPr>
                    </a:p>
                    <a:p>
                      <a:pPr algn="ctr"/>
                      <a:endParaRPr lang="es-MX" sz="1200" b="0" dirty="0">
                        <a:solidFill>
                          <a:schemeClr val="bg1"/>
                        </a:solidFill>
                        <a:latin typeface="Futura LT Medium" panose="02000804020000020003"/>
                      </a:endParaRPr>
                    </a:p>
                    <a:p>
                      <a:pPr algn="ctr"/>
                      <a:r>
                        <a:rPr lang="es-MX" sz="1200" b="0" dirty="0">
                          <a:solidFill>
                            <a:schemeClr val="bg1"/>
                          </a:solidFill>
                          <a:latin typeface="Futura LT Medium" panose="02000804020000020003"/>
                        </a:rPr>
                        <a:t>Seguimiento / evaluación</a:t>
                      </a:r>
                    </a:p>
                  </a:txBody>
                  <a:tcPr>
                    <a:solidFill>
                      <a:schemeClr val="accent5">
                        <a:lumMod val="50000"/>
                      </a:schemeClr>
                    </a:solidFill>
                  </a:tcPr>
                </a:tc>
                <a:extLst>
                  <a:ext uri="{0D108BD9-81ED-4DB2-BD59-A6C34878D82A}">
                    <a16:rowId xmlns:a16="http://schemas.microsoft.com/office/drawing/2014/main" val="3418135096"/>
                  </a:ext>
                </a:extLst>
              </a:tr>
              <a:tr h="845196">
                <a:tc>
                  <a:txBody>
                    <a:bodyPr/>
                    <a:lstStyle/>
                    <a:p>
                      <a:pPr algn="ctr"/>
                      <a:endParaRPr lang="es-MX" b="1" dirty="0">
                        <a:solidFill>
                          <a:schemeClr val="tx1"/>
                        </a:solidFill>
                        <a:latin typeface="Futura LT Medium" panose="02000804020000020003"/>
                      </a:endParaRPr>
                    </a:p>
                    <a:p>
                      <a:pPr algn="ctr"/>
                      <a:r>
                        <a:rPr lang="es-MX" b="1" dirty="0">
                          <a:solidFill>
                            <a:schemeClr val="tx1"/>
                          </a:solidFill>
                          <a:latin typeface="Futura LT Medium" panose="02000804020000020003"/>
                        </a:rPr>
                        <a:t>OBJETIVO</a:t>
                      </a:r>
                    </a:p>
                  </a:txBody>
                  <a:tcPr>
                    <a:solidFill>
                      <a:schemeClr val="accent1">
                        <a:lumMod val="60000"/>
                        <a:lumOff val="40000"/>
                      </a:schemeClr>
                    </a:solidFill>
                  </a:tcPr>
                </a:tc>
                <a:tc>
                  <a:txBody>
                    <a:bodyPr/>
                    <a:lstStyle/>
                    <a:p>
                      <a:r>
                        <a:rPr lang="es-MX" dirty="0">
                          <a:solidFill>
                            <a:schemeClr val="tx1"/>
                          </a:solidFill>
                          <a:latin typeface="Futura LT Medium" panose="02000804020000020003"/>
                        </a:rPr>
                        <a:t>Orientar el análisis y cálculo del Riesgo en infraestructura</a:t>
                      </a:r>
                    </a:p>
                  </a:txBody>
                  <a:tcPr/>
                </a:tc>
                <a:tc>
                  <a:txBody>
                    <a:bodyPr/>
                    <a:lstStyle/>
                    <a:p>
                      <a:r>
                        <a:rPr lang="es-MX" dirty="0">
                          <a:solidFill>
                            <a:schemeClr val="tx1"/>
                          </a:solidFill>
                          <a:latin typeface="Futura LT Medium" panose="02000804020000020003"/>
                        </a:rPr>
                        <a:t>Evitar duplicar esfuerzos</a:t>
                      </a:r>
                    </a:p>
                  </a:txBody>
                  <a:tcPr/>
                </a:tc>
                <a:tc>
                  <a:txBody>
                    <a:bodyPr/>
                    <a:lstStyle/>
                    <a:p>
                      <a:r>
                        <a:rPr lang="es-MX" dirty="0">
                          <a:solidFill>
                            <a:schemeClr val="tx1"/>
                          </a:solidFill>
                          <a:latin typeface="Futura LT Medium" panose="02000804020000020003"/>
                        </a:rPr>
                        <a:t>Replicar en aeropuertos a cargo</a:t>
                      </a:r>
                    </a:p>
                  </a:txBody>
                  <a:tcPr/>
                </a:tc>
                <a:tc rowSpan="3">
                  <a:txBody>
                    <a:bodyPr/>
                    <a:lstStyle/>
                    <a:p>
                      <a:endParaRPr lang="es-MX" dirty="0">
                        <a:solidFill>
                          <a:schemeClr val="tx1"/>
                        </a:solidFill>
                        <a:latin typeface="Futura LT Medium" panose="02000804020000020003"/>
                      </a:endParaRPr>
                    </a:p>
                    <a:p>
                      <a:endParaRPr lang="es-MX" dirty="0">
                        <a:solidFill>
                          <a:schemeClr val="tx1"/>
                        </a:solidFill>
                        <a:latin typeface="Futura LT Medium" panose="02000804020000020003"/>
                      </a:endParaRPr>
                    </a:p>
                    <a:p>
                      <a:endParaRPr lang="es-MX" dirty="0">
                        <a:solidFill>
                          <a:schemeClr val="tx1"/>
                        </a:solidFill>
                        <a:latin typeface="Futura LT Medium" panose="02000804020000020003"/>
                      </a:endParaRPr>
                    </a:p>
                    <a:p>
                      <a:endParaRPr lang="es-MX" dirty="0">
                        <a:solidFill>
                          <a:schemeClr val="tx1"/>
                        </a:solidFill>
                        <a:latin typeface="Futura LT Medium" panose="02000804020000020003"/>
                      </a:endParaRPr>
                    </a:p>
                    <a:p>
                      <a:r>
                        <a:rPr lang="es-MX" dirty="0">
                          <a:solidFill>
                            <a:schemeClr val="tx1"/>
                          </a:solidFill>
                          <a:latin typeface="Futura LT Medium" panose="02000804020000020003"/>
                        </a:rPr>
                        <a:t>Ficha por aeropuerto</a:t>
                      </a:r>
                    </a:p>
                  </a:txBody>
                  <a:tcPr/>
                </a:tc>
                <a:extLst>
                  <a:ext uri="{0D108BD9-81ED-4DB2-BD59-A6C34878D82A}">
                    <a16:rowId xmlns:a16="http://schemas.microsoft.com/office/drawing/2014/main" val="1621149848"/>
                  </a:ext>
                </a:extLst>
              </a:tr>
              <a:tr h="1098755">
                <a:tc>
                  <a:txBody>
                    <a:bodyPr/>
                    <a:lstStyle/>
                    <a:p>
                      <a:pPr algn="ctr"/>
                      <a:endParaRPr lang="es-MX" b="1" dirty="0">
                        <a:solidFill>
                          <a:schemeClr val="tx1"/>
                        </a:solidFill>
                        <a:latin typeface="Futura LT Medium" panose="02000804020000020003"/>
                      </a:endParaRPr>
                    </a:p>
                    <a:p>
                      <a:pPr algn="ctr"/>
                      <a:endParaRPr lang="es-MX" b="1" dirty="0">
                        <a:solidFill>
                          <a:schemeClr val="tx1"/>
                        </a:solidFill>
                        <a:latin typeface="Futura LT Medium" panose="02000804020000020003"/>
                      </a:endParaRPr>
                    </a:p>
                    <a:p>
                      <a:pPr algn="ctr"/>
                      <a:r>
                        <a:rPr lang="es-MX" b="1" dirty="0">
                          <a:solidFill>
                            <a:schemeClr val="tx1"/>
                          </a:solidFill>
                          <a:latin typeface="Futura LT Medium" panose="02000804020000020003"/>
                        </a:rPr>
                        <a:t>CONTENIDO</a:t>
                      </a:r>
                    </a:p>
                  </a:txBody>
                  <a:tcPr>
                    <a:solidFill>
                      <a:schemeClr val="accent1">
                        <a:lumMod val="60000"/>
                        <a:lumOff val="40000"/>
                      </a:schemeClr>
                    </a:solidFill>
                  </a:tcPr>
                </a:tc>
                <a:tc>
                  <a:txBody>
                    <a:bodyPr/>
                    <a:lstStyle/>
                    <a:p>
                      <a:endParaRPr lang="es-MX" dirty="0">
                        <a:solidFill>
                          <a:schemeClr val="tx1"/>
                        </a:solidFill>
                        <a:latin typeface="Futura LT Medium" panose="02000804020000020003"/>
                      </a:endParaRPr>
                    </a:p>
                    <a:p>
                      <a:r>
                        <a:rPr lang="es-MX" dirty="0">
                          <a:solidFill>
                            <a:schemeClr val="tx1"/>
                          </a:solidFill>
                          <a:latin typeface="Futura LT Medium" panose="02000804020000020003"/>
                        </a:rPr>
                        <a:t>Guía metodológica replicable</a:t>
                      </a:r>
                    </a:p>
                  </a:txBody>
                  <a:tcPr/>
                </a:tc>
                <a:tc>
                  <a:txBody>
                    <a:bodyPr/>
                    <a:lstStyle/>
                    <a:p>
                      <a:pPr marL="285750" indent="-285750">
                        <a:buFont typeface="Wingdings" panose="05000000000000000000" pitchFamily="2" charset="2"/>
                        <a:buChar char="ü"/>
                      </a:pPr>
                      <a:r>
                        <a:rPr lang="es-MX" dirty="0">
                          <a:solidFill>
                            <a:schemeClr val="tx1"/>
                          </a:solidFill>
                          <a:latin typeface="Futura LT Medium" panose="02000804020000020003"/>
                        </a:rPr>
                        <a:t>POT Tumaco</a:t>
                      </a:r>
                    </a:p>
                    <a:p>
                      <a:pPr marL="285750" indent="-285750">
                        <a:buFont typeface="Wingdings" panose="05000000000000000000" pitchFamily="2" charset="2"/>
                        <a:buChar char="ü"/>
                      </a:pPr>
                      <a:r>
                        <a:rPr lang="es-MX" dirty="0">
                          <a:solidFill>
                            <a:schemeClr val="tx1"/>
                          </a:solidFill>
                          <a:latin typeface="Futura LT Medium" panose="02000804020000020003"/>
                        </a:rPr>
                        <a:t>Estudios existentes</a:t>
                      </a:r>
                    </a:p>
                    <a:p>
                      <a:pPr marL="285750" indent="-285750">
                        <a:buFont typeface="Wingdings" panose="05000000000000000000" pitchFamily="2" charset="2"/>
                        <a:buChar char="ü"/>
                      </a:pPr>
                      <a:r>
                        <a:rPr lang="es-MX" dirty="0">
                          <a:solidFill>
                            <a:schemeClr val="tx1"/>
                          </a:solidFill>
                          <a:latin typeface="Futura LT Medium" panose="02000804020000020003"/>
                        </a:rPr>
                        <a:t>Plan de Emergencia</a:t>
                      </a:r>
                    </a:p>
                  </a:txBody>
                  <a:tcPr/>
                </a:tc>
                <a:tc>
                  <a:txBody>
                    <a:bodyPr/>
                    <a:lstStyle/>
                    <a:p>
                      <a:r>
                        <a:rPr lang="es-MX" dirty="0">
                          <a:solidFill>
                            <a:schemeClr val="tx1"/>
                          </a:solidFill>
                          <a:latin typeface="Futura LT Medium" panose="02000804020000020003"/>
                        </a:rPr>
                        <a:t>Generar lineamientos acorde a funciones Aerocivil</a:t>
                      </a:r>
                    </a:p>
                  </a:txBody>
                  <a:tcPr/>
                </a:tc>
                <a:tc vMerge="1">
                  <a:txBody>
                    <a:bodyPr/>
                    <a:lstStyle/>
                    <a:p>
                      <a:endParaRPr lang="es-MX" dirty="0"/>
                    </a:p>
                  </a:txBody>
                  <a:tcPr/>
                </a:tc>
                <a:extLst>
                  <a:ext uri="{0D108BD9-81ED-4DB2-BD59-A6C34878D82A}">
                    <a16:rowId xmlns:a16="http://schemas.microsoft.com/office/drawing/2014/main" val="398533390"/>
                  </a:ext>
                </a:extLst>
              </a:tr>
              <a:tr h="591637">
                <a:tc>
                  <a:txBody>
                    <a:bodyPr/>
                    <a:lstStyle/>
                    <a:p>
                      <a:pPr algn="ctr"/>
                      <a:endParaRPr lang="es-MX" b="1" dirty="0">
                        <a:solidFill>
                          <a:schemeClr val="tx1"/>
                        </a:solidFill>
                        <a:latin typeface="Futura LT Medium" panose="02000804020000020003"/>
                      </a:endParaRPr>
                    </a:p>
                    <a:p>
                      <a:pPr algn="ctr"/>
                      <a:r>
                        <a:rPr lang="es-MX" b="1" dirty="0">
                          <a:solidFill>
                            <a:schemeClr val="tx1"/>
                          </a:solidFill>
                          <a:latin typeface="Futura LT Medium" panose="02000804020000020003"/>
                        </a:rPr>
                        <a:t>EVIDENCIA</a:t>
                      </a:r>
                    </a:p>
                  </a:txBody>
                  <a:tcPr>
                    <a:solidFill>
                      <a:schemeClr val="accent1">
                        <a:lumMod val="60000"/>
                        <a:lumOff val="40000"/>
                      </a:schemeClr>
                    </a:solidFill>
                  </a:tcPr>
                </a:tc>
                <a:tc>
                  <a:txBody>
                    <a:bodyPr/>
                    <a:lstStyle/>
                    <a:p>
                      <a:endParaRPr lang="es-MX" dirty="0">
                        <a:solidFill>
                          <a:schemeClr val="tx1"/>
                        </a:solidFill>
                        <a:latin typeface="Futura LT Medium" panose="02000804020000020003"/>
                      </a:endParaRPr>
                    </a:p>
                    <a:p>
                      <a:r>
                        <a:rPr lang="es-MX" dirty="0">
                          <a:solidFill>
                            <a:schemeClr val="tx1"/>
                          </a:solidFill>
                          <a:latin typeface="Futura LT Medium" panose="02000804020000020003"/>
                        </a:rPr>
                        <a:t>Documentos consultoría</a:t>
                      </a:r>
                    </a:p>
                  </a:txBody>
                  <a:tcPr/>
                </a:tc>
                <a:tc>
                  <a:txBody>
                    <a:bodyPr/>
                    <a:lstStyle/>
                    <a:p>
                      <a:r>
                        <a:rPr lang="es-MX" dirty="0">
                          <a:solidFill>
                            <a:schemeClr val="tx1"/>
                          </a:solidFill>
                          <a:latin typeface="Futura LT Medium" panose="02000804020000020003"/>
                        </a:rPr>
                        <a:t>Páginas WEB, documentos técnicos</a:t>
                      </a:r>
                    </a:p>
                  </a:txBody>
                  <a:tcPr/>
                </a:tc>
                <a:tc>
                  <a:txBody>
                    <a:bodyPr/>
                    <a:lstStyle/>
                    <a:p>
                      <a:r>
                        <a:rPr lang="es-MX" dirty="0">
                          <a:solidFill>
                            <a:schemeClr val="tx1"/>
                          </a:solidFill>
                          <a:latin typeface="Futura LT Medium" panose="02000804020000020003"/>
                        </a:rPr>
                        <a:t>Documentos propios generados</a:t>
                      </a:r>
                    </a:p>
                  </a:txBody>
                  <a:tcPr/>
                </a:tc>
                <a:tc vMerge="1">
                  <a:txBody>
                    <a:bodyPr/>
                    <a:lstStyle/>
                    <a:p>
                      <a:endParaRPr lang="es-MX"/>
                    </a:p>
                  </a:txBody>
                  <a:tcPr/>
                </a:tc>
                <a:extLst>
                  <a:ext uri="{0D108BD9-81ED-4DB2-BD59-A6C34878D82A}">
                    <a16:rowId xmlns:a16="http://schemas.microsoft.com/office/drawing/2014/main" val="262933408"/>
                  </a:ext>
                </a:extLst>
              </a:tr>
              <a:tr h="1352313">
                <a:tc>
                  <a:txBody>
                    <a:bodyPr/>
                    <a:lstStyle/>
                    <a:p>
                      <a:pPr algn="ctr"/>
                      <a:endParaRPr lang="es-MX" b="1" dirty="0">
                        <a:solidFill>
                          <a:schemeClr val="tx1"/>
                        </a:solidFill>
                        <a:latin typeface="Futura LT Medium" panose="02000804020000020003"/>
                      </a:endParaRPr>
                    </a:p>
                    <a:p>
                      <a:pPr algn="ctr"/>
                      <a:endParaRPr lang="es-MX" b="1" dirty="0">
                        <a:solidFill>
                          <a:schemeClr val="tx1"/>
                        </a:solidFill>
                        <a:latin typeface="Futura LT Medium" panose="02000804020000020003"/>
                      </a:endParaRPr>
                    </a:p>
                    <a:p>
                      <a:pPr algn="ctr"/>
                      <a:r>
                        <a:rPr lang="es-MX" b="1" dirty="0">
                          <a:solidFill>
                            <a:schemeClr val="tx1"/>
                          </a:solidFill>
                          <a:latin typeface="Futura LT Medium" panose="02000804020000020003"/>
                        </a:rPr>
                        <a:t>ASPECTOS</a:t>
                      </a:r>
                    </a:p>
                  </a:txBody>
                  <a:tcPr>
                    <a:solidFill>
                      <a:schemeClr val="accent1">
                        <a:lumMod val="60000"/>
                        <a:lumOff val="40000"/>
                      </a:schemeClr>
                    </a:solidFill>
                  </a:tcPr>
                </a:tc>
                <a:tc>
                  <a:txBody>
                    <a:bodyPr/>
                    <a:lstStyle/>
                    <a:p>
                      <a:endParaRPr lang="es-MX" dirty="0">
                        <a:solidFill>
                          <a:schemeClr val="tx1"/>
                        </a:solidFill>
                        <a:latin typeface="Futura LT Medium" panose="02000804020000020003"/>
                      </a:endParaRPr>
                    </a:p>
                    <a:p>
                      <a:r>
                        <a:rPr lang="es-MX" dirty="0">
                          <a:solidFill>
                            <a:schemeClr val="tx1"/>
                          </a:solidFill>
                          <a:latin typeface="Futura LT Medium" panose="02000804020000020003"/>
                        </a:rPr>
                        <a:t>Infraestructura, social, ambiental</a:t>
                      </a:r>
                    </a:p>
                  </a:txBody>
                  <a:tcPr/>
                </a:tc>
                <a:tc>
                  <a:txBody>
                    <a:bodyPr/>
                    <a:lstStyle/>
                    <a:p>
                      <a:pPr marL="285750" indent="-285750">
                        <a:buFont typeface="Wingdings" panose="05000000000000000000" pitchFamily="2" charset="2"/>
                        <a:buChar char="ü"/>
                      </a:pPr>
                      <a:r>
                        <a:rPr lang="es-MX" dirty="0">
                          <a:solidFill>
                            <a:schemeClr val="tx1"/>
                          </a:solidFill>
                          <a:latin typeface="Futura LT Medium" panose="02000804020000020003"/>
                        </a:rPr>
                        <a:t>Amenazas analizadas</a:t>
                      </a:r>
                    </a:p>
                    <a:p>
                      <a:pPr marL="285750" indent="-285750">
                        <a:buFont typeface="Wingdings" panose="05000000000000000000" pitchFamily="2" charset="2"/>
                        <a:buChar char="ü"/>
                      </a:pPr>
                      <a:r>
                        <a:rPr lang="es-MX" dirty="0">
                          <a:solidFill>
                            <a:schemeClr val="tx1"/>
                          </a:solidFill>
                          <a:latin typeface="Futura LT Medium" panose="02000804020000020003"/>
                        </a:rPr>
                        <a:t>Vulnerabilidades propias de la Infraestructura</a:t>
                      </a:r>
                    </a:p>
                  </a:txBody>
                  <a:tcPr/>
                </a:tc>
                <a:tc>
                  <a:txBody>
                    <a:bodyPr/>
                    <a:lstStyle/>
                    <a:p>
                      <a:r>
                        <a:rPr lang="es-MX" dirty="0">
                          <a:solidFill>
                            <a:schemeClr val="tx1"/>
                          </a:solidFill>
                          <a:latin typeface="Futura LT Medium" panose="02000804020000020003"/>
                        </a:rPr>
                        <a:t>Acciones prospectivas y/o correctivas, monitoreo, esfuerzos interinstitucionales</a:t>
                      </a:r>
                    </a:p>
                  </a:txBody>
                  <a:tcPr/>
                </a:tc>
                <a:tc>
                  <a:txBody>
                    <a:bodyPr/>
                    <a:lstStyle/>
                    <a:p>
                      <a:pPr marL="285750" indent="-285750">
                        <a:buFont typeface="Wingdings" panose="05000000000000000000" pitchFamily="2" charset="2"/>
                        <a:buChar char="ü"/>
                      </a:pPr>
                      <a:r>
                        <a:rPr lang="es-MX" dirty="0">
                          <a:solidFill>
                            <a:schemeClr val="tx1"/>
                          </a:solidFill>
                          <a:latin typeface="Futura LT Medium" panose="02000804020000020003"/>
                        </a:rPr>
                        <a:t>Plan de inversión</a:t>
                      </a:r>
                    </a:p>
                    <a:p>
                      <a:pPr marL="285750" indent="-285750">
                        <a:buFont typeface="Wingdings" panose="05000000000000000000" pitchFamily="2" charset="2"/>
                        <a:buChar char="ü"/>
                      </a:pPr>
                      <a:r>
                        <a:rPr lang="es-MX" sz="1700" dirty="0">
                          <a:solidFill>
                            <a:schemeClr val="tx1"/>
                          </a:solidFill>
                          <a:latin typeface="Futura LT Medium" panose="02000804020000020003"/>
                        </a:rPr>
                        <a:t>Acciones</a:t>
                      </a:r>
                    </a:p>
                  </a:txBody>
                  <a:tcPr/>
                </a:tc>
                <a:extLst>
                  <a:ext uri="{0D108BD9-81ED-4DB2-BD59-A6C34878D82A}">
                    <a16:rowId xmlns:a16="http://schemas.microsoft.com/office/drawing/2014/main" val="1892582599"/>
                  </a:ext>
                </a:extLst>
              </a:tr>
            </a:tbl>
          </a:graphicData>
        </a:graphic>
      </p:graphicFrame>
      <p:pic>
        <p:nvPicPr>
          <p:cNvPr id="6" name="Imagen 5">
            <a:extLst>
              <a:ext uri="{FF2B5EF4-FFF2-40B4-BE49-F238E27FC236}">
                <a16:creationId xmlns:a16="http://schemas.microsoft.com/office/drawing/2014/main" id="{B99FF05C-01A7-431B-AB23-5604BE5C1646}"/>
              </a:ext>
            </a:extLst>
          </p:cNvPr>
          <p:cNvPicPr>
            <a:picLocks noChangeAspect="1"/>
          </p:cNvPicPr>
          <p:nvPr/>
        </p:nvPicPr>
        <p:blipFill>
          <a:blip r:embed="rId2"/>
          <a:stretch>
            <a:fillRect/>
          </a:stretch>
        </p:blipFill>
        <p:spPr>
          <a:xfrm>
            <a:off x="11165938" y="52335"/>
            <a:ext cx="1026061" cy="852855"/>
          </a:xfrm>
          <a:prstGeom prst="rect">
            <a:avLst/>
          </a:prstGeom>
          <a:solidFill>
            <a:schemeClr val="bg1"/>
          </a:solidFill>
        </p:spPr>
      </p:pic>
    </p:spTree>
    <p:extLst>
      <p:ext uri="{BB962C8B-B14F-4D97-AF65-F5344CB8AC3E}">
        <p14:creationId xmlns:p14="http://schemas.microsoft.com/office/powerpoint/2010/main" val="849150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5301BAD-285B-D943-834A-09E367EA6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672" y="901700"/>
            <a:ext cx="11379200" cy="5956300"/>
          </a:xfrm>
          <a:prstGeom prst="rect">
            <a:avLst/>
          </a:prstGeom>
        </p:spPr>
      </p:pic>
      <p:sp>
        <p:nvSpPr>
          <p:cNvPr id="11" name="Rectángulo 10">
            <a:extLst>
              <a:ext uri="{FF2B5EF4-FFF2-40B4-BE49-F238E27FC236}">
                <a16:creationId xmlns:a16="http://schemas.microsoft.com/office/drawing/2014/main" id="{199C9B78-7C54-D94D-B1F2-ECC5EB9BD321}"/>
              </a:ext>
            </a:extLst>
          </p:cNvPr>
          <p:cNvSpPr/>
          <p:nvPr/>
        </p:nvSpPr>
        <p:spPr>
          <a:xfrm>
            <a:off x="45368" y="193361"/>
            <a:ext cx="8350712" cy="701731"/>
          </a:xfrm>
          <a:prstGeom prst="rect">
            <a:avLst/>
          </a:prstGeom>
          <a:solidFill>
            <a:schemeClr val="bg1"/>
          </a:solidFill>
        </p:spPr>
        <p:txBody>
          <a:bodyPr wrap="square">
            <a:spAutoFit/>
          </a:bodyPr>
          <a:lstStyle/>
          <a:p>
            <a:pPr>
              <a:lnSpc>
                <a:spcPct val="90000"/>
              </a:lnSpc>
              <a:spcBef>
                <a:spcPct val="0"/>
              </a:spcBef>
            </a:pPr>
            <a:r>
              <a:rPr lang="es-ES" sz="4400" dirty="0">
                <a:solidFill>
                  <a:srgbClr val="001C36"/>
                </a:solidFill>
                <a:latin typeface="Futura LT Medium" panose="02000804020000020003" pitchFamily="2" charset="0"/>
                <a:ea typeface="+mj-ea"/>
                <a:cs typeface="+mj-cs"/>
              </a:rPr>
              <a:t> Aeropuerto Tumaco</a:t>
            </a:r>
          </a:p>
        </p:txBody>
      </p:sp>
    </p:spTree>
    <p:extLst>
      <p:ext uri="{BB962C8B-B14F-4D97-AF65-F5344CB8AC3E}">
        <p14:creationId xmlns:p14="http://schemas.microsoft.com/office/powerpoint/2010/main" val="2343588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A682F51-607E-4F41-89A4-2E03F5A42F00}"/>
              </a:ext>
            </a:extLst>
          </p:cNvPr>
          <p:cNvSpPr/>
          <p:nvPr/>
        </p:nvSpPr>
        <p:spPr>
          <a:xfrm>
            <a:off x="45368" y="193361"/>
            <a:ext cx="8350712" cy="701731"/>
          </a:xfrm>
          <a:prstGeom prst="rect">
            <a:avLst/>
          </a:prstGeom>
          <a:solidFill>
            <a:schemeClr val="bg1"/>
          </a:solidFill>
        </p:spPr>
        <p:txBody>
          <a:bodyPr wrap="square">
            <a:spAutoFit/>
          </a:bodyPr>
          <a:lstStyle/>
          <a:p>
            <a:pPr>
              <a:lnSpc>
                <a:spcPct val="90000"/>
              </a:lnSpc>
              <a:spcBef>
                <a:spcPct val="0"/>
              </a:spcBef>
            </a:pPr>
            <a:r>
              <a:rPr lang="es-ES" sz="4400" dirty="0">
                <a:solidFill>
                  <a:srgbClr val="001C36"/>
                </a:solidFill>
                <a:latin typeface="Futura LT Medium" panose="02000804020000020003" pitchFamily="2" charset="0"/>
                <a:ea typeface="+mj-ea"/>
                <a:cs typeface="+mj-cs"/>
              </a:rPr>
              <a:t> Aeropuerto San Andrés</a:t>
            </a:r>
          </a:p>
        </p:txBody>
      </p:sp>
      <p:pic>
        <p:nvPicPr>
          <p:cNvPr id="12" name="Imagen 11">
            <a:extLst>
              <a:ext uri="{FF2B5EF4-FFF2-40B4-BE49-F238E27FC236}">
                <a16:creationId xmlns:a16="http://schemas.microsoft.com/office/drawing/2014/main" id="{13FD3E8B-9B12-944B-93CF-BDFD27DC3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1058664"/>
            <a:ext cx="11760200" cy="5143500"/>
          </a:xfrm>
          <a:prstGeom prst="rect">
            <a:avLst/>
          </a:prstGeom>
        </p:spPr>
      </p:pic>
    </p:spTree>
    <p:extLst>
      <p:ext uri="{BB962C8B-B14F-4D97-AF65-F5344CB8AC3E}">
        <p14:creationId xmlns:p14="http://schemas.microsoft.com/office/powerpoint/2010/main" val="2104424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484120" y="2292599"/>
            <a:ext cx="7013563" cy="770583"/>
          </a:xfrm>
        </p:spPr>
        <p:txBody>
          <a:bodyPr>
            <a:normAutofit fontScale="90000"/>
          </a:bodyPr>
          <a:lstStyle/>
          <a:p>
            <a:pPr algn="ctr"/>
            <a:r>
              <a:rPr lang="es-PE" dirty="0">
                <a:solidFill>
                  <a:srgbClr val="001C36"/>
                </a:solidFill>
                <a:latin typeface="Futura LT Medium" panose="02000804020000020003" pitchFamily="2" charset="0"/>
              </a:rPr>
              <a:t>100 millones de GRACIAS y el doble de carga de energía</a:t>
            </a:r>
          </a:p>
        </p:txBody>
      </p:sp>
      <p:sp>
        <p:nvSpPr>
          <p:cNvPr id="7" name="Rectángulo 6"/>
          <p:cNvSpPr/>
          <p:nvPr/>
        </p:nvSpPr>
        <p:spPr>
          <a:xfrm>
            <a:off x="3393587" y="3540470"/>
            <a:ext cx="539378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4400"/>
          </a:p>
        </p:txBody>
      </p:sp>
      <p:grpSp>
        <p:nvGrpSpPr>
          <p:cNvPr id="3" name="2 Grupo"/>
          <p:cNvGrpSpPr/>
          <p:nvPr/>
        </p:nvGrpSpPr>
        <p:grpSpPr>
          <a:xfrm>
            <a:off x="7867989" y="5664987"/>
            <a:ext cx="4125891" cy="1077187"/>
            <a:chOff x="5261949" y="4049914"/>
            <a:chExt cx="3458629" cy="811163"/>
          </a:xfrm>
        </p:grpSpPr>
        <p:sp>
          <p:nvSpPr>
            <p:cNvPr id="10" name="CuadroTexto 9"/>
            <p:cNvSpPr txBox="1"/>
            <p:nvPr/>
          </p:nvSpPr>
          <p:spPr>
            <a:xfrm>
              <a:off x="5476939" y="4122413"/>
              <a:ext cx="3243639" cy="738664"/>
            </a:xfrm>
            <a:prstGeom prst="rect">
              <a:avLst/>
            </a:prstGeom>
            <a:noFill/>
          </p:spPr>
          <p:txBody>
            <a:bodyPr wrap="square" rtlCol="0">
              <a:spAutoFit/>
            </a:bodyPr>
            <a:lstStyle/>
            <a:p>
              <a:r>
                <a:rPr lang="pt-BR" sz="1400" dirty="0">
                  <a:solidFill>
                    <a:srgbClr val="6DA4BF"/>
                  </a:solidFill>
                </a:rPr>
                <a:t>:  </a:t>
              </a:r>
              <a:r>
                <a:rPr lang="es-MX" sz="1400" dirty="0">
                  <a:solidFill>
                    <a:srgbClr val="6DA4BF"/>
                  </a:solidFill>
                </a:rPr>
                <a:t>PBX: (571) 425 1000</a:t>
              </a:r>
              <a:r>
                <a:rPr lang="pt-BR" sz="1400" dirty="0">
                  <a:solidFill>
                    <a:srgbClr val="6DA4BF"/>
                  </a:solidFill>
                </a:rPr>
                <a:t/>
              </a:r>
              <a:br>
                <a:rPr lang="pt-BR" sz="1400" dirty="0">
                  <a:solidFill>
                    <a:srgbClr val="6DA4BF"/>
                  </a:solidFill>
                </a:rPr>
              </a:br>
              <a:r>
                <a:rPr lang="pt-BR" sz="1400" dirty="0">
                  <a:solidFill>
                    <a:srgbClr val="6DA4BF"/>
                  </a:solidFill>
                </a:rPr>
                <a:t>:  sergio.paris</a:t>
              </a:r>
              <a:r>
                <a:rPr lang="pt-BR" sz="1400" dirty="0">
                  <a:solidFill>
                    <a:srgbClr val="6DA4BF"/>
                  </a:solidFill>
                  <a:hlinkClick r:id="rId2"/>
                </a:rPr>
                <a:t>@aerocivil.gov.co</a:t>
              </a:r>
              <a:endParaRPr lang="pt-BR" sz="1400" dirty="0">
                <a:solidFill>
                  <a:srgbClr val="6DA4BF"/>
                </a:solidFill>
              </a:endParaRPr>
            </a:p>
            <a:p>
              <a:r>
                <a:rPr lang="pt-BR" sz="1400" dirty="0">
                  <a:solidFill>
                    <a:srgbClr val="6DA4BF"/>
                  </a:solidFill>
                </a:rPr>
                <a:t>:  www.aerocivil.gov.co</a:t>
              </a:r>
              <a:endParaRPr lang="es-PE" sz="1400" dirty="0">
                <a:solidFill>
                  <a:srgbClr val="6DA4BF"/>
                </a:solidFill>
              </a:endParaRPr>
            </a:p>
          </p:txBody>
        </p:sp>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8498" r="47365" b="42787"/>
            <a:stretch/>
          </p:blipFill>
          <p:spPr>
            <a:xfrm>
              <a:off x="5261949" y="4164708"/>
              <a:ext cx="266014" cy="260832"/>
            </a:xfrm>
            <a:prstGeom prst="rect">
              <a:avLst/>
            </a:prstGeom>
          </p:spPr>
        </p:pic>
        <p:pic>
          <p:nvPicPr>
            <p:cNvPr id="12" name="Imagen 11"/>
            <p:cNvPicPr>
              <a:picLocks noChangeAspect="1"/>
            </p:cNvPicPr>
            <p:nvPr/>
          </p:nvPicPr>
          <p:blipFill rotWithShape="1">
            <a:blip r:embed="rId3" cstate="print">
              <a:extLst>
                <a:ext uri="{28A0092B-C50C-407E-A947-70E740481C1C}">
                  <a14:useLocalDpi xmlns:a14="http://schemas.microsoft.com/office/drawing/2010/main" val="0"/>
                </a:ext>
              </a:extLst>
            </a:blip>
            <a:srcRect l="7775" t="50360" r="48088" b="-7573"/>
            <a:stretch/>
          </p:blipFill>
          <p:spPr>
            <a:xfrm>
              <a:off x="5278583" y="4386375"/>
              <a:ext cx="241464" cy="260832"/>
            </a:xfrm>
            <a:prstGeom prst="rect">
              <a:avLst/>
            </a:prstGeom>
          </p:spPr>
        </p:pic>
        <p:pic>
          <p:nvPicPr>
            <p:cNvPr id="13" name="Imagen 12"/>
            <p:cNvPicPr>
              <a:picLocks noChangeAspect="1"/>
            </p:cNvPicPr>
            <p:nvPr/>
          </p:nvPicPr>
          <p:blipFill rotWithShape="1">
            <a:blip r:embed="rId3" cstate="print">
              <a:extLst>
                <a:ext uri="{28A0092B-C50C-407E-A947-70E740481C1C}">
                  <a14:useLocalDpi xmlns:a14="http://schemas.microsoft.com/office/drawing/2010/main" val="0"/>
                </a:ext>
              </a:extLst>
            </a:blip>
            <a:srcRect l="56253" t="-869" r="-390" b="43656"/>
            <a:stretch/>
          </p:blipFill>
          <p:spPr>
            <a:xfrm>
              <a:off x="5272645" y="4591467"/>
              <a:ext cx="241464" cy="260832"/>
            </a:xfrm>
            <a:prstGeom prst="rect">
              <a:avLst/>
            </a:prstGeom>
          </p:spPr>
        </p:pic>
        <p:pic>
          <p:nvPicPr>
            <p:cNvPr id="2" name="Imagen 1">
              <a:extLst>
                <a:ext uri="{FF2B5EF4-FFF2-40B4-BE49-F238E27FC236}">
                  <a16:creationId xmlns:a16="http://schemas.microsoft.com/office/drawing/2014/main" id="{F9EE52B3-A812-46DC-87EA-648E66309B22}"/>
                </a:ext>
              </a:extLst>
            </p:cNvPr>
            <p:cNvPicPr>
              <a:picLocks noChangeAspect="1"/>
            </p:cNvPicPr>
            <p:nvPr/>
          </p:nvPicPr>
          <p:blipFill>
            <a:blip r:embed="rId4"/>
            <a:stretch>
              <a:fillRect/>
            </a:stretch>
          </p:blipFill>
          <p:spPr>
            <a:xfrm>
              <a:off x="7518047" y="4049914"/>
              <a:ext cx="1202531" cy="672921"/>
            </a:xfrm>
            <a:prstGeom prst="rect">
              <a:avLst/>
            </a:prstGeom>
          </p:spPr>
        </p:pic>
      </p:grpSp>
    </p:spTree>
    <p:extLst>
      <p:ext uri="{BB962C8B-B14F-4D97-AF65-F5344CB8AC3E}">
        <p14:creationId xmlns:p14="http://schemas.microsoft.com/office/powerpoint/2010/main" val="2931813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285260" y="754945"/>
            <a:ext cx="7848600" cy="584775"/>
          </a:xfrm>
          <a:prstGeom prst="rect">
            <a:avLst/>
          </a:prstGeom>
          <a:noFill/>
          <a:ln>
            <a:noFill/>
          </a:ln>
        </p:spPr>
        <p:txBody>
          <a:bodyPr wrap="square" rtlCol="0">
            <a:spAutoFit/>
          </a:bodyPr>
          <a:lstStyle/>
          <a:p>
            <a:r>
              <a:rPr lang="es-MX" sz="3200" dirty="0">
                <a:latin typeface="Futura LT Medium" panose="02000804020000020003" pitchFamily="2" charset="0"/>
                <a:ea typeface="+mj-ea"/>
                <a:cs typeface="+mj-cs"/>
              </a:rPr>
              <a:t>Funciones Aeronáuticas </a:t>
            </a:r>
          </a:p>
        </p:txBody>
      </p:sp>
      <p:pic>
        <p:nvPicPr>
          <p:cNvPr id="6" name="Imagen 5">
            <a:extLst>
              <a:ext uri="{FF2B5EF4-FFF2-40B4-BE49-F238E27FC236}">
                <a16:creationId xmlns:a16="http://schemas.microsoft.com/office/drawing/2014/main" id="{5F242839-709A-43B4-823F-2FE5D474F089}"/>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Lst>
          </a:blip>
          <a:srcRect l="11013" r="12639"/>
          <a:stretch/>
        </p:blipFill>
        <p:spPr>
          <a:xfrm>
            <a:off x="9678424" y="0"/>
            <a:ext cx="2513576" cy="6858000"/>
          </a:xfrm>
          <a:prstGeom prst="rect">
            <a:avLst/>
          </a:prstGeom>
        </p:spPr>
      </p:pic>
      <p:sp>
        <p:nvSpPr>
          <p:cNvPr id="44" name="Título 1">
            <a:extLst>
              <a:ext uri="{FF2B5EF4-FFF2-40B4-BE49-F238E27FC236}">
                <a16:creationId xmlns:a16="http://schemas.microsoft.com/office/drawing/2014/main" id="{326C0B6D-D5EC-4762-88FA-5E2F2663A265}"/>
              </a:ext>
            </a:extLst>
          </p:cNvPr>
          <p:cNvSpPr txBox="1">
            <a:spLocks/>
          </p:cNvSpPr>
          <p:nvPr/>
        </p:nvSpPr>
        <p:spPr>
          <a:xfrm>
            <a:off x="79275" y="6357486"/>
            <a:ext cx="6052383" cy="646527"/>
          </a:xfrm>
          <a:prstGeom prst="rect">
            <a:avLst/>
          </a:prstGeom>
          <a:noFill/>
          <a:ln>
            <a:noFill/>
          </a:ln>
        </p:spPr>
        <p:txBody>
          <a:bodyPr vert="horz" lIns="91440" tIns="45720" rIns="91440" bIns="45720" rtlCol="0" anchor="ctr">
            <a:noAutofit/>
          </a:bodyPr>
          <a:lstStyle>
            <a:defPPr>
              <a:defRPr lang="es-CO"/>
            </a:defPPr>
            <a:lvl1pPr>
              <a:lnSpc>
                <a:spcPct val="90000"/>
              </a:lnSpc>
              <a:spcBef>
                <a:spcPct val="0"/>
              </a:spcBef>
              <a:buNone/>
              <a:defRPr sz="1400">
                <a:solidFill>
                  <a:schemeClr val="accent5">
                    <a:lumMod val="50000"/>
                  </a:schemeClr>
                </a:solidFill>
                <a:latin typeface="Work Sans" panose="00000500000000000000"/>
                <a:ea typeface="+mj-ea"/>
                <a:cs typeface="+mj-cs"/>
              </a:defRPr>
            </a:lvl1pPr>
          </a:lstStyle>
          <a:p>
            <a:r>
              <a:rPr lang="es-CO" dirty="0">
                <a:solidFill>
                  <a:schemeClr val="tx1"/>
                </a:solidFill>
                <a:latin typeface="Futura LT Medium" panose="02000804020000020003"/>
              </a:rPr>
              <a:t>Decreto 260 de 2004, modificado por el Decreto 823 de 2017</a:t>
            </a:r>
          </a:p>
        </p:txBody>
      </p:sp>
      <p:pic>
        <p:nvPicPr>
          <p:cNvPr id="45" name="Imagen 44">
            <a:extLst>
              <a:ext uri="{FF2B5EF4-FFF2-40B4-BE49-F238E27FC236}">
                <a16:creationId xmlns:a16="http://schemas.microsoft.com/office/drawing/2014/main" id="{22174C3F-EE69-4AD3-B224-9387AF3403F5}"/>
              </a:ext>
            </a:extLst>
          </p:cNvPr>
          <p:cNvPicPr>
            <a:picLocks noChangeAspect="1"/>
          </p:cNvPicPr>
          <p:nvPr/>
        </p:nvPicPr>
        <p:blipFill>
          <a:blip r:embed="rId4"/>
          <a:stretch>
            <a:fillRect/>
          </a:stretch>
        </p:blipFill>
        <p:spPr>
          <a:xfrm>
            <a:off x="8248357" y="20856"/>
            <a:ext cx="1415268" cy="1176361"/>
          </a:xfrm>
          <a:prstGeom prst="rect">
            <a:avLst/>
          </a:prstGeom>
          <a:solidFill>
            <a:schemeClr val="bg1"/>
          </a:solidFill>
        </p:spPr>
      </p:pic>
      <p:sp>
        <p:nvSpPr>
          <p:cNvPr id="46" name="Título 1">
            <a:extLst>
              <a:ext uri="{FF2B5EF4-FFF2-40B4-BE49-F238E27FC236}">
                <a16:creationId xmlns:a16="http://schemas.microsoft.com/office/drawing/2014/main" id="{2042A968-5575-4704-AC66-8AB41A14490B}"/>
              </a:ext>
            </a:extLst>
          </p:cNvPr>
          <p:cNvSpPr>
            <a:spLocks noGrp="1"/>
          </p:cNvSpPr>
          <p:nvPr>
            <p:ph type="title"/>
          </p:nvPr>
        </p:nvSpPr>
        <p:spPr>
          <a:xfrm>
            <a:off x="285260" y="128092"/>
            <a:ext cx="8393430" cy="724237"/>
          </a:xfrm>
        </p:spPr>
        <p:txBody>
          <a:bodyPr>
            <a:normAutofit/>
          </a:bodyPr>
          <a:lstStyle/>
          <a:p>
            <a:r>
              <a:rPr lang="es-PE" dirty="0">
                <a:solidFill>
                  <a:srgbClr val="001C36"/>
                </a:solidFill>
                <a:latin typeface="Futura LT Medium" panose="02000804020000020003" pitchFamily="2" charset="0"/>
              </a:rPr>
              <a:t>Antecedentes:</a:t>
            </a:r>
          </a:p>
        </p:txBody>
      </p:sp>
      <p:pic>
        <p:nvPicPr>
          <p:cNvPr id="2" name="Imagen 1"/>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79275" y="1339720"/>
            <a:ext cx="10855937" cy="5297161"/>
          </a:xfrm>
          <a:prstGeom prst="rect">
            <a:avLst/>
          </a:prstGeom>
        </p:spPr>
      </p:pic>
    </p:spTree>
    <p:extLst>
      <p:ext uri="{BB962C8B-B14F-4D97-AF65-F5344CB8AC3E}">
        <p14:creationId xmlns:p14="http://schemas.microsoft.com/office/powerpoint/2010/main" val="338988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CE8239F-A895-6C49-B5D2-BB2AE7942DEF}"/>
              </a:ext>
            </a:extLst>
          </p:cNvPr>
          <p:cNvSpPr/>
          <p:nvPr/>
        </p:nvSpPr>
        <p:spPr>
          <a:xfrm>
            <a:off x="9135374" y="101497"/>
            <a:ext cx="2822596" cy="128735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accent1">
                  <a:lumMod val="75000"/>
                </a:schemeClr>
              </a:solidFill>
              <a:latin typeface="Futura Medium" panose="020B0602020204020303" pitchFamily="34" charset="-79"/>
              <a:cs typeface="Futura Medium" panose="020B0602020204020303" pitchFamily="34" charset="-79"/>
            </a:endParaRPr>
          </a:p>
        </p:txBody>
      </p:sp>
      <p:sp>
        <p:nvSpPr>
          <p:cNvPr id="5" name="Rectángulo 4">
            <a:extLst>
              <a:ext uri="{FF2B5EF4-FFF2-40B4-BE49-F238E27FC236}">
                <a16:creationId xmlns:a16="http://schemas.microsoft.com/office/drawing/2014/main" id="{EF607C6A-A0F6-F44B-9DEC-F43DDFA53235}"/>
              </a:ext>
            </a:extLst>
          </p:cNvPr>
          <p:cNvSpPr/>
          <p:nvPr/>
        </p:nvSpPr>
        <p:spPr>
          <a:xfrm>
            <a:off x="0" y="200341"/>
            <a:ext cx="10983840" cy="825516"/>
          </a:xfrm>
          <a:prstGeom prst="rect">
            <a:avLst/>
          </a:prstGeom>
        </p:spPr>
        <p:txBody>
          <a:bodyPr vert="horz" lIns="91440" tIns="45720" rIns="91440" bIns="45720" rtlCol="0" anchor="ctr">
            <a:normAutofit/>
          </a:bodyPr>
          <a:lstStyle/>
          <a:p>
            <a:pPr>
              <a:lnSpc>
                <a:spcPct val="90000"/>
              </a:lnSpc>
              <a:spcBef>
                <a:spcPct val="0"/>
              </a:spcBef>
            </a:pPr>
            <a:r>
              <a:rPr lang="es-CO" sz="4400" dirty="0">
                <a:solidFill>
                  <a:srgbClr val="001C36"/>
                </a:solidFill>
                <a:latin typeface="Futura LT Medium" panose="02000804020000020003" pitchFamily="2" charset="0"/>
                <a:ea typeface="+mj-ea"/>
                <a:cs typeface="+mj-cs"/>
              </a:rPr>
              <a:t>Pacto por el transporte y la logística:</a:t>
            </a:r>
          </a:p>
        </p:txBody>
      </p:sp>
      <p:grpSp>
        <p:nvGrpSpPr>
          <p:cNvPr id="6" name="Grupo 5">
            <a:extLst>
              <a:ext uri="{FF2B5EF4-FFF2-40B4-BE49-F238E27FC236}">
                <a16:creationId xmlns:a16="http://schemas.microsoft.com/office/drawing/2014/main" id="{81DA0E58-407A-2946-B162-47F6A9E8FDD7}"/>
              </a:ext>
            </a:extLst>
          </p:cNvPr>
          <p:cNvGrpSpPr/>
          <p:nvPr/>
        </p:nvGrpSpPr>
        <p:grpSpPr>
          <a:xfrm>
            <a:off x="1478946" y="2215366"/>
            <a:ext cx="10560654" cy="1290093"/>
            <a:chOff x="2002042" y="1546462"/>
            <a:chExt cx="10560654" cy="1290093"/>
          </a:xfrm>
        </p:grpSpPr>
        <p:sp>
          <p:nvSpPr>
            <p:cNvPr id="7" name="Título 1">
              <a:extLst>
                <a:ext uri="{FF2B5EF4-FFF2-40B4-BE49-F238E27FC236}">
                  <a16:creationId xmlns:a16="http://schemas.microsoft.com/office/drawing/2014/main" id="{CC093339-0655-C646-BB9B-9258EF6936F4}"/>
                </a:ext>
              </a:extLst>
            </p:cNvPr>
            <p:cNvSpPr txBox="1">
              <a:spLocks/>
            </p:cNvSpPr>
            <p:nvPr/>
          </p:nvSpPr>
          <p:spPr>
            <a:xfrm>
              <a:off x="2002042" y="1546462"/>
              <a:ext cx="1299911" cy="6189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3200" dirty="0">
                  <a:solidFill>
                    <a:schemeClr val="accent1">
                      <a:lumMod val="75000"/>
                    </a:schemeClr>
                  </a:solidFill>
                  <a:latin typeface="Futura Medium" panose="020B0602020204020303" pitchFamily="34" charset="-79"/>
                  <a:cs typeface="Futura Medium" panose="020B0602020204020303" pitchFamily="34" charset="-79"/>
                </a:rPr>
                <a:t>Visión</a:t>
              </a:r>
            </a:p>
          </p:txBody>
        </p:sp>
        <p:sp>
          <p:nvSpPr>
            <p:cNvPr id="8" name="Rectángulo 7">
              <a:extLst>
                <a:ext uri="{FF2B5EF4-FFF2-40B4-BE49-F238E27FC236}">
                  <a16:creationId xmlns:a16="http://schemas.microsoft.com/office/drawing/2014/main" id="{0DC4C2CA-1794-F143-9D16-B5E3B5583D79}"/>
                </a:ext>
              </a:extLst>
            </p:cNvPr>
            <p:cNvSpPr/>
            <p:nvPr/>
          </p:nvSpPr>
          <p:spPr>
            <a:xfrm>
              <a:off x="4258934" y="1636226"/>
              <a:ext cx="8303762" cy="1200329"/>
            </a:xfrm>
            <a:prstGeom prst="rect">
              <a:avLst/>
            </a:prstGeom>
          </p:spPr>
          <p:txBody>
            <a:bodyPr vert="horz" lIns="91440" tIns="45720" rIns="91440" bIns="45720" rtlCol="0" anchor="ctr">
              <a:normAutofit/>
            </a:bodyPr>
            <a:lstStyle/>
            <a:p>
              <a:pPr algn="just">
                <a:lnSpc>
                  <a:spcPct val="90000"/>
                </a:lnSpc>
                <a:spcBef>
                  <a:spcPct val="0"/>
                </a:spcBef>
              </a:pPr>
              <a:r>
                <a:rPr lang="es-CO" sz="2000" dirty="0">
                  <a:solidFill>
                    <a:schemeClr val="accent1">
                      <a:lumMod val="75000"/>
                    </a:schemeClr>
                  </a:solidFill>
                  <a:latin typeface="Futura Medium" panose="020B0602020204020303" pitchFamily="34" charset="-79"/>
                  <a:ea typeface="+mj-ea"/>
                  <a:cs typeface="Futura Medium" panose="020B0602020204020303" pitchFamily="34" charset="-79"/>
                </a:rPr>
                <a:t>Movilizar </a:t>
              </a:r>
              <a:r>
                <a:rPr lang="es-CO" sz="2000" b="1" dirty="0">
                  <a:solidFill>
                    <a:schemeClr val="accent1">
                      <a:lumMod val="75000"/>
                    </a:schemeClr>
                  </a:solidFill>
                  <a:latin typeface="Futura Medium" panose="020B0602020204020303" pitchFamily="34" charset="-79"/>
                  <a:ea typeface="+mj-ea"/>
                  <a:cs typeface="Futura Medium" panose="020B0602020204020303" pitchFamily="34" charset="-79"/>
                </a:rPr>
                <a:t>100 millones de pasajeros </a:t>
              </a:r>
              <a:r>
                <a:rPr lang="es-CO" sz="2000" dirty="0">
                  <a:solidFill>
                    <a:schemeClr val="accent1">
                      <a:lumMod val="75000"/>
                    </a:schemeClr>
                  </a:solidFill>
                  <a:latin typeface="Futura Medium" panose="020B0602020204020303" pitchFamily="34" charset="-79"/>
                  <a:ea typeface="+mj-ea"/>
                  <a:cs typeface="Futura Medium" panose="020B0602020204020303" pitchFamily="34" charset="-79"/>
                </a:rPr>
                <a:t>y </a:t>
              </a:r>
              <a:r>
                <a:rPr lang="es-CO" sz="2000" b="1" dirty="0">
                  <a:solidFill>
                    <a:schemeClr val="accent1">
                      <a:lumMod val="75000"/>
                    </a:schemeClr>
                  </a:solidFill>
                  <a:latin typeface="Futura Medium" panose="020B0602020204020303" pitchFamily="34" charset="-79"/>
                  <a:ea typeface="+mj-ea"/>
                  <a:cs typeface="Futura Medium" panose="020B0602020204020303" pitchFamily="34" charset="-79"/>
                </a:rPr>
                <a:t>1.5 millones de toneladas</a:t>
              </a:r>
              <a:r>
                <a:rPr lang="es-CO" sz="2000" dirty="0">
                  <a:solidFill>
                    <a:schemeClr val="accent1">
                      <a:lumMod val="75000"/>
                    </a:schemeClr>
                  </a:solidFill>
                  <a:latin typeface="Futura Medium" panose="020B0602020204020303" pitchFamily="34" charset="-79"/>
                  <a:ea typeface="+mj-ea"/>
                  <a:cs typeface="Futura Medium" panose="020B0602020204020303" pitchFamily="34" charset="-79"/>
                </a:rPr>
                <a:t>, en un entorno institucional claro, competitivo, conectado, seguro y sostenible, soportado en una infraestructura renovada, una industria robustecida y un talento humano de excelencia.</a:t>
              </a:r>
            </a:p>
          </p:txBody>
        </p:sp>
        <p:cxnSp>
          <p:nvCxnSpPr>
            <p:cNvPr id="9" name="Conector recto 8">
              <a:extLst>
                <a:ext uri="{FF2B5EF4-FFF2-40B4-BE49-F238E27FC236}">
                  <a16:creationId xmlns:a16="http://schemas.microsoft.com/office/drawing/2014/main" id="{BA89E151-8D15-E447-96C4-0FFD47C40A54}"/>
                </a:ext>
              </a:extLst>
            </p:cNvPr>
            <p:cNvCxnSpPr/>
            <p:nvPr/>
          </p:nvCxnSpPr>
          <p:spPr>
            <a:xfrm flipH="1" flipV="1">
              <a:off x="4258934" y="1727433"/>
              <a:ext cx="0" cy="10080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10" name="Grupo 9">
            <a:extLst>
              <a:ext uri="{FF2B5EF4-FFF2-40B4-BE49-F238E27FC236}">
                <a16:creationId xmlns:a16="http://schemas.microsoft.com/office/drawing/2014/main" id="{0EA4BD26-D0B1-DE4A-8836-BD9078703B97}"/>
              </a:ext>
            </a:extLst>
          </p:cNvPr>
          <p:cNvGrpSpPr/>
          <p:nvPr/>
        </p:nvGrpSpPr>
        <p:grpSpPr>
          <a:xfrm>
            <a:off x="170689" y="4076712"/>
            <a:ext cx="12021307" cy="1824216"/>
            <a:chOff x="3434637" y="3077613"/>
            <a:chExt cx="8751890" cy="1380389"/>
          </a:xfrm>
        </p:grpSpPr>
        <p:cxnSp>
          <p:nvCxnSpPr>
            <p:cNvPr id="11" name="Conector recto 10">
              <a:extLst>
                <a:ext uri="{FF2B5EF4-FFF2-40B4-BE49-F238E27FC236}">
                  <a16:creationId xmlns:a16="http://schemas.microsoft.com/office/drawing/2014/main" id="{839F8D05-0E80-224D-9A40-302FD2ED3A0D}"/>
                </a:ext>
              </a:extLst>
            </p:cNvPr>
            <p:cNvCxnSpPr/>
            <p:nvPr/>
          </p:nvCxnSpPr>
          <p:spPr>
            <a:xfrm>
              <a:off x="4194052" y="3721807"/>
              <a:ext cx="6611973" cy="0"/>
            </a:xfrm>
            <a:prstGeom prst="line">
              <a:avLst/>
            </a:prstGeom>
            <a:ln>
              <a:solidFill>
                <a:srgbClr val="0C1C57"/>
              </a:solidFill>
            </a:ln>
          </p:spPr>
          <p:style>
            <a:lnRef idx="1">
              <a:schemeClr val="accent1"/>
            </a:lnRef>
            <a:fillRef idx="0">
              <a:schemeClr val="accent1"/>
            </a:fillRef>
            <a:effectRef idx="0">
              <a:schemeClr val="accent1"/>
            </a:effectRef>
            <a:fontRef idx="minor">
              <a:schemeClr val="tx1"/>
            </a:fontRef>
          </p:style>
        </p:cxnSp>
        <p:pic>
          <p:nvPicPr>
            <p:cNvPr id="12" name="Imagen 11">
              <a:extLst>
                <a:ext uri="{FF2B5EF4-FFF2-40B4-BE49-F238E27FC236}">
                  <a16:creationId xmlns:a16="http://schemas.microsoft.com/office/drawing/2014/main" id="{C7B2CD11-6EE3-DF49-ADFB-E63891462585}"/>
                </a:ext>
              </a:extLst>
            </p:cNvPr>
            <p:cNvPicPr>
              <a:picLocks noChangeAspect="1"/>
            </p:cNvPicPr>
            <p:nvPr/>
          </p:nvPicPr>
          <p:blipFill rotWithShape="1">
            <a:blip r:embed="rId2"/>
            <a:srcRect l="1" r="3081"/>
            <a:stretch/>
          </p:blipFill>
          <p:spPr>
            <a:xfrm>
              <a:off x="3970939" y="3422312"/>
              <a:ext cx="498135" cy="563188"/>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13" name="Rectángulo 12">
              <a:extLst>
                <a:ext uri="{FF2B5EF4-FFF2-40B4-BE49-F238E27FC236}">
                  <a16:creationId xmlns:a16="http://schemas.microsoft.com/office/drawing/2014/main" id="{CFE28861-E1C5-5247-A6C1-04BDAD8C5DFC}"/>
                </a:ext>
              </a:extLst>
            </p:cNvPr>
            <p:cNvSpPr/>
            <p:nvPr/>
          </p:nvSpPr>
          <p:spPr>
            <a:xfrm>
              <a:off x="3434637" y="3079087"/>
              <a:ext cx="1518829" cy="325806"/>
            </a:xfrm>
            <a:prstGeom prst="rect">
              <a:avLst/>
            </a:prstGeom>
            <a:no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s-CO" b="1" dirty="0">
                  <a:solidFill>
                    <a:schemeClr val="accent1">
                      <a:lumMod val="75000"/>
                    </a:schemeClr>
                  </a:solidFill>
                  <a:latin typeface="Futura Medium" panose="020B0602020204020303" pitchFamily="34" charset="-79"/>
                  <a:ea typeface="+mj-ea"/>
                  <a:cs typeface="Futura Medium" panose="020B0602020204020303" pitchFamily="34" charset="-79"/>
                </a:rPr>
                <a:t>Institucionalidad</a:t>
              </a:r>
            </a:p>
          </p:txBody>
        </p:sp>
        <p:pic>
          <p:nvPicPr>
            <p:cNvPr id="14" name="Imagen 13">
              <a:extLst>
                <a:ext uri="{FF2B5EF4-FFF2-40B4-BE49-F238E27FC236}">
                  <a16:creationId xmlns:a16="http://schemas.microsoft.com/office/drawing/2014/main" id="{A5E3EB38-2E9B-8340-84A7-5F2C81A8FB5B}"/>
                </a:ext>
              </a:extLst>
            </p:cNvPr>
            <p:cNvPicPr>
              <a:picLocks noChangeAspect="1"/>
            </p:cNvPicPr>
            <p:nvPr/>
          </p:nvPicPr>
          <p:blipFill rotWithShape="1">
            <a:blip r:embed="rId3">
              <a:duotone>
                <a:srgbClr val="4472C4">
                  <a:shade val="45000"/>
                  <a:satMod val="135000"/>
                </a:srgbClr>
                <a:prstClr val="white"/>
              </a:duotone>
            </a:blip>
            <a:srcRect l="5021" t="4339" r="1787" b="7679"/>
            <a:stretch/>
          </p:blipFill>
          <p:spPr>
            <a:xfrm>
              <a:off x="5158948" y="3453604"/>
              <a:ext cx="485485" cy="498659"/>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15" name="Rectángulo 14">
              <a:extLst>
                <a:ext uri="{FF2B5EF4-FFF2-40B4-BE49-F238E27FC236}">
                  <a16:creationId xmlns:a16="http://schemas.microsoft.com/office/drawing/2014/main" id="{C8F44500-FE22-6E4F-84F5-84594C6493AF}"/>
                </a:ext>
              </a:extLst>
            </p:cNvPr>
            <p:cNvSpPr/>
            <p:nvPr/>
          </p:nvSpPr>
          <p:spPr>
            <a:xfrm>
              <a:off x="4293762" y="3999670"/>
              <a:ext cx="2221523" cy="325806"/>
            </a:xfrm>
            <a:prstGeom prst="rect">
              <a:avLst/>
            </a:prstGeom>
            <a:noFill/>
            <a:ln w="19050" cap="flat" cmpd="sng" algn="ctr">
              <a:noFill/>
              <a:prstDash val="solid"/>
              <a:miter lim="800000"/>
            </a:ln>
            <a:effectLst/>
          </p:spPr>
          <p:txBody>
            <a:bodyPr rtlCol="0" anchor="ctr"/>
            <a:lstStyle/>
            <a:p>
              <a:pPr algn="ctr"/>
              <a:r>
                <a:rPr lang="es-CO" b="1" dirty="0">
                  <a:solidFill>
                    <a:schemeClr val="accent1">
                      <a:lumMod val="75000"/>
                    </a:schemeClr>
                  </a:solidFill>
                  <a:latin typeface="Futura Medium" panose="020B0602020204020303" pitchFamily="34" charset="-79"/>
                  <a:ea typeface="+mj-ea"/>
                  <a:cs typeface="Futura Medium" panose="020B0602020204020303" pitchFamily="34" charset="-79"/>
                </a:rPr>
                <a:t>Conectividad</a:t>
              </a:r>
            </a:p>
          </p:txBody>
        </p:sp>
        <p:pic>
          <p:nvPicPr>
            <p:cNvPr id="16" name="Imagen 15">
              <a:extLst>
                <a:ext uri="{FF2B5EF4-FFF2-40B4-BE49-F238E27FC236}">
                  <a16:creationId xmlns:a16="http://schemas.microsoft.com/office/drawing/2014/main" id="{C2DD6A21-A354-D24A-9CD3-CA7DE0E24012}"/>
                </a:ext>
              </a:extLst>
            </p:cNvPr>
            <p:cNvPicPr>
              <a:picLocks noChangeAspect="1"/>
            </p:cNvPicPr>
            <p:nvPr/>
          </p:nvPicPr>
          <p:blipFill>
            <a:blip r:embed="rId4"/>
            <a:stretch>
              <a:fillRect/>
            </a:stretch>
          </p:blipFill>
          <p:spPr>
            <a:xfrm>
              <a:off x="6334307" y="3469601"/>
              <a:ext cx="432538" cy="527385"/>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17" name="Rectángulo 16">
              <a:extLst>
                <a:ext uri="{FF2B5EF4-FFF2-40B4-BE49-F238E27FC236}">
                  <a16:creationId xmlns:a16="http://schemas.microsoft.com/office/drawing/2014/main" id="{4C78D728-820F-5041-8017-58657D79BE4B}"/>
                </a:ext>
              </a:extLst>
            </p:cNvPr>
            <p:cNvSpPr/>
            <p:nvPr/>
          </p:nvSpPr>
          <p:spPr>
            <a:xfrm>
              <a:off x="5291912" y="3087978"/>
              <a:ext cx="2419788" cy="325806"/>
            </a:xfrm>
            <a:prstGeom prst="rect">
              <a:avLst/>
            </a:prstGeom>
            <a:noFill/>
            <a:ln w="19050" cap="flat" cmpd="sng" algn="ctr">
              <a:noFill/>
              <a:prstDash val="solid"/>
              <a:miter lim="800000"/>
            </a:ln>
            <a:effectLst/>
          </p:spPr>
          <p:txBody>
            <a:bodyPr rtlCol="0" anchor="ctr"/>
            <a:lstStyle/>
            <a:p>
              <a:pPr algn="ctr"/>
              <a:r>
                <a:rPr lang="es-CO" b="1" dirty="0">
                  <a:solidFill>
                    <a:schemeClr val="accent1">
                      <a:lumMod val="75000"/>
                    </a:schemeClr>
                  </a:solidFill>
                  <a:latin typeface="Futura Medium" panose="020B0602020204020303" pitchFamily="34" charset="-79"/>
                  <a:ea typeface="+mj-ea"/>
                  <a:cs typeface="Futura Medium" panose="020B0602020204020303" pitchFamily="34" charset="-79"/>
                </a:rPr>
                <a:t>Competitividad</a:t>
              </a:r>
            </a:p>
          </p:txBody>
        </p:sp>
        <p:pic>
          <p:nvPicPr>
            <p:cNvPr id="18" name="Imagen 17">
              <a:extLst>
                <a:ext uri="{FF2B5EF4-FFF2-40B4-BE49-F238E27FC236}">
                  <a16:creationId xmlns:a16="http://schemas.microsoft.com/office/drawing/2014/main" id="{9ACF1E02-9E66-FB4D-A143-442AA06E0F37}"/>
                </a:ext>
              </a:extLst>
            </p:cNvPr>
            <p:cNvPicPr>
              <a:picLocks noChangeAspect="1"/>
            </p:cNvPicPr>
            <p:nvPr/>
          </p:nvPicPr>
          <p:blipFill rotWithShape="1">
            <a:blip r:embed="rId5">
              <a:duotone>
                <a:srgbClr val="4472C4">
                  <a:shade val="45000"/>
                  <a:satMod val="135000"/>
                </a:srgbClr>
                <a:prstClr val="white"/>
              </a:duotone>
            </a:blip>
            <a:srcRect l="17429" r="20160"/>
            <a:stretch/>
          </p:blipFill>
          <p:spPr>
            <a:xfrm>
              <a:off x="7392962" y="3453604"/>
              <a:ext cx="318738" cy="603416"/>
            </a:xfrm>
            <a:prstGeom prst="rect">
              <a:avLst/>
            </a:prstGeom>
          </p:spPr>
        </p:pic>
        <p:sp>
          <p:nvSpPr>
            <p:cNvPr id="19" name="Rectángulo 18">
              <a:extLst>
                <a:ext uri="{FF2B5EF4-FFF2-40B4-BE49-F238E27FC236}">
                  <a16:creationId xmlns:a16="http://schemas.microsoft.com/office/drawing/2014/main" id="{0A2534FC-6439-B046-9250-71E0ABF6E14F}"/>
                </a:ext>
              </a:extLst>
            </p:cNvPr>
            <p:cNvSpPr/>
            <p:nvPr/>
          </p:nvSpPr>
          <p:spPr>
            <a:xfrm>
              <a:off x="6515722" y="4132196"/>
              <a:ext cx="2203926" cy="325805"/>
            </a:xfrm>
            <a:prstGeom prst="rect">
              <a:avLst/>
            </a:prstGeom>
            <a:noFill/>
            <a:ln w="19050" cap="flat" cmpd="sng" algn="ctr">
              <a:noFill/>
              <a:prstDash val="solid"/>
              <a:miter lim="800000"/>
            </a:ln>
            <a:effectLst/>
          </p:spPr>
          <p:txBody>
            <a:bodyPr rtlCol="0" anchor="ctr"/>
            <a:lstStyle/>
            <a:p>
              <a:pPr algn="ctr"/>
              <a:r>
                <a:rPr lang="es-CO" b="1" dirty="0">
                  <a:solidFill>
                    <a:schemeClr val="accent1">
                      <a:lumMod val="75000"/>
                    </a:schemeClr>
                  </a:solidFill>
                  <a:latin typeface="Futura Medium" panose="020B0602020204020303" pitchFamily="34" charset="-79"/>
                  <a:ea typeface="+mj-ea"/>
                  <a:cs typeface="Futura Medium" panose="020B0602020204020303" pitchFamily="34" charset="-79"/>
                </a:rPr>
                <a:t>Infraestructura y Sostenibilidad Ambiental</a:t>
              </a:r>
            </a:p>
          </p:txBody>
        </p:sp>
        <p:pic>
          <p:nvPicPr>
            <p:cNvPr id="20" name="Imagen 19">
              <a:extLst>
                <a:ext uri="{FF2B5EF4-FFF2-40B4-BE49-F238E27FC236}">
                  <a16:creationId xmlns:a16="http://schemas.microsoft.com/office/drawing/2014/main" id="{B468D59B-54E1-A54D-87CA-D144F922807D}"/>
                </a:ext>
              </a:extLst>
            </p:cNvPr>
            <p:cNvPicPr>
              <a:picLocks noChangeAspect="1"/>
            </p:cNvPicPr>
            <p:nvPr/>
          </p:nvPicPr>
          <p:blipFill>
            <a:blip r:embed="rId6"/>
            <a:stretch>
              <a:fillRect/>
            </a:stretch>
          </p:blipFill>
          <p:spPr>
            <a:xfrm>
              <a:off x="8340817" y="3496423"/>
              <a:ext cx="466574" cy="488469"/>
            </a:xfrm>
            <a:prstGeom prst="ellipse">
              <a:avLst/>
            </a:prstGeom>
            <a:ln w="190500" cap="rnd">
              <a:noFill/>
              <a:prstDash val="solid"/>
            </a:ln>
            <a:effectLst/>
            <a:scene3d>
              <a:camera prst="perspectiveFront" fov="5400000"/>
              <a:lightRig rig="threePt" dir="t">
                <a:rot lat="0" lon="0" rev="19200000"/>
              </a:lightRig>
            </a:scene3d>
            <a:sp3d extrusionH="25400">
              <a:extrusionClr>
                <a:srgbClr val="000000"/>
              </a:extrusionClr>
            </a:sp3d>
          </p:spPr>
        </p:pic>
        <p:sp>
          <p:nvSpPr>
            <p:cNvPr id="21" name="Rectángulo 20">
              <a:extLst>
                <a:ext uri="{FF2B5EF4-FFF2-40B4-BE49-F238E27FC236}">
                  <a16:creationId xmlns:a16="http://schemas.microsoft.com/office/drawing/2014/main" id="{09245DFE-B841-4F42-9B5E-4F6E0CD15F44}"/>
                </a:ext>
              </a:extLst>
            </p:cNvPr>
            <p:cNvSpPr/>
            <p:nvPr/>
          </p:nvSpPr>
          <p:spPr>
            <a:xfrm>
              <a:off x="7500038" y="3077613"/>
              <a:ext cx="2361350" cy="351205"/>
            </a:xfrm>
            <a:prstGeom prst="rect">
              <a:avLst/>
            </a:prstGeom>
            <a:noFill/>
            <a:ln w="19050" cap="flat" cmpd="sng" algn="ctr">
              <a:noFill/>
              <a:prstDash val="solid"/>
              <a:miter lim="800000"/>
            </a:ln>
            <a:effectLst/>
          </p:spPr>
          <p:txBody>
            <a:bodyPr rtlCol="0" anchor="ctr"/>
            <a:lstStyle/>
            <a:p>
              <a:pPr algn="ctr"/>
              <a:r>
                <a:rPr lang="es-CO" b="1" dirty="0">
                  <a:solidFill>
                    <a:schemeClr val="accent1">
                      <a:lumMod val="75000"/>
                    </a:schemeClr>
                  </a:solidFill>
                  <a:latin typeface="Futura Medium" panose="020B0602020204020303" pitchFamily="34" charset="-79"/>
                  <a:ea typeface="+mj-ea"/>
                  <a:cs typeface="Futura Medium" panose="020B0602020204020303" pitchFamily="34" charset="-79"/>
                </a:rPr>
                <a:t>Industria Aeronáutica y Cadena de Suministro </a:t>
              </a:r>
            </a:p>
          </p:txBody>
        </p:sp>
        <p:pic>
          <p:nvPicPr>
            <p:cNvPr id="22" name="Imagen 21">
              <a:extLst>
                <a:ext uri="{FF2B5EF4-FFF2-40B4-BE49-F238E27FC236}">
                  <a16:creationId xmlns:a16="http://schemas.microsoft.com/office/drawing/2014/main" id="{E5DDB381-DDFD-2848-96F8-CED424790907}"/>
                </a:ext>
              </a:extLst>
            </p:cNvPr>
            <p:cNvPicPr>
              <a:picLocks noChangeAspect="1"/>
            </p:cNvPicPr>
            <p:nvPr/>
          </p:nvPicPr>
          <p:blipFill rotWithShape="1">
            <a:blip r:embed="rId7"/>
            <a:srcRect t="17902" r="5206"/>
            <a:stretch/>
          </p:blipFill>
          <p:spPr>
            <a:xfrm>
              <a:off x="10758678" y="3532775"/>
              <a:ext cx="360406" cy="401035"/>
            </a:xfrm>
            <a:prstGeom prst="rect">
              <a:avLst/>
            </a:prstGeom>
          </p:spPr>
        </p:pic>
        <p:sp>
          <p:nvSpPr>
            <p:cNvPr id="23" name="Rectángulo 22">
              <a:extLst>
                <a:ext uri="{FF2B5EF4-FFF2-40B4-BE49-F238E27FC236}">
                  <a16:creationId xmlns:a16="http://schemas.microsoft.com/office/drawing/2014/main" id="{A0E41C57-C089-DF4E-866F-03CCA724C9BD}"/>
                </a:ext>
              </a:extLst>
            </p:cNvPr>
            <p:cNvSpPr/>
            <p:nvPr/>
          </p:nvSpPr>
          <p:spPr>
            <a:xfrm>
              <a:off x="10111223" y="3096506"/>
              <a:ext cx="2075304" cy="325806"/>
            </a:xfrm>
            <a:prstGeom prst="rect">
              <a:avLst/>
            </a:prstGeom>
            <a:noFill/>
            <a:ln w="19050" cap="flat" cmpd="sng" algn="ctr">
              <a:noFill/>
              <a:prstDash val="solid"/>
              <a:miter lim="800000"/>
            </a:ln>
            <a:effectLst/>
          </p:spPr>
          <p:txBody>
            <a:bodyPr rtlCol="0" anchor="ctr"/>
            <a:lstStyle/>
            <a:p>
              <a:pPr algn="ctr"/>
              <a:r>
                <a:rPr lang="es-CO" b="1" dirty="0">
                  <a:solidFill>
                    <a:schemeClr val="accent1">
                      <a:lumMod val="75000"/>
                    </a:schemeClr>
                  </a:solidFill>
                  <a:latin typeface="Futura Medium" panose="020B0602020204020303" pitchFamily="34" charset="-79"/>
                  <a:ea typeface="+mj-ea"/>
                  <a:cs typeface="Futura Medium" panose="020B0602020204020303" pitchFamily="34" charset="-79"/>
                </a:rPr>
                <a:t>Desarrollo del Talento Humano en el Sector </a:t>
              </a:r>
            </a:p>
          </p:txBody>
        </p:sp>
        <p:pic>
          <p:nvPicPr>
            <p:cNvPr id="24" name="Imagen 23">
              <a:extLst>
                <a:ext uri="{FF2B5EF4-FFF2-40B4-BE49-F238E27FC236}">
                  <a16:creationId xmlns:a16="http://schemas.microsoft.com/office/drawing/2014/main" id="{D68A14DE-86B9-A847-91C2-0906305BD253}"/>
                </a:ext>
              </a:extLst>
            </p:cNvPr>
            <p:cNvPicPr>
              <a:picLocks noChangeAspect="1"/>
            </p:cNvPicPr>
            <p:nvPr/>
          </p:nvPicPr>
          <p:blipFill rotWithShape="1">
            <a:blip r:embed="rId8"/>
            <a:srcRect b="5075"/>
            <a:stretch/>
          </p:blipFill>
          <p:spPr>
            <a:xfrm>
              <a:off x="9573042" y="3479298"/>
              <a:ext cx="405993" cy="485018"/>
            </a:xfrm>
            <a:prstGeom prst="rect">
              <a:avLst/>
            </a:prstGeom>
          </p:spPr>
        </p:pic>
        <p:sp>
          <p:nvSpPr>
            <p:cNvPr id="25" name="Rectángulo 24">
              <a:extLst>
                <a:ext uri="{FF2B5EF4-FFF2-40B4-BE49-F238E27FC236}">
                  <a16:creationId xmlns:a16="http://schemas.microsoft.com/office/drawing/2014/main" id="{E7876B35-AE54-DE4F-B964-3936244738F1}"/>
                </a:ext>
              </a:extLst>
            </p:cNvPr>
            <p:cNvSpPr/>
            <p:nvPr/>
          </p:nvSpPr>
          <p:spPr>
            <a:xfrm>
              <a:off x="8786138" y="4132196"/>
              <a:ext cx="2067466" cy="325806"/>
            </a:xfrm>
            <a:prstGeom prst="rect">
              <a:avLst/>
            </a:prstGeom>
            <a:noFill/>
            <a:ln w="19050" cap="flat" cmpd="sng" algn="ctr">
              <a:noFill/>
              <a:prstDash val="solid"/>
              <a:miter lim="800000"/>
            </a:ln>
            <a:effectLst/>
          </p:spPr>
          <p:txBody>
            <a:bodyPr rtlCol="0" anchor="ctr"/>
            <a:lstStyle/>
            <a:p>
              <a:pPr algn="ctr"/>
              <a:r>
                <a:rPr lang="es-CO" b="1" dirty="0">
                  <a:solidFill>
                    <a:schemeClr val="accent1">
                      <a:lumMod val="75000"/>
                    </a:schemeClr>
                  </a:solidFill>
                  <a:latin typeface="Futura Medium" panose="020B0602020204020303" pitchFamily="34" charset="-79"/>
                  <a:ea typeface="+mj-ea"/>
                  <a:cs typeface="Futura Medium" panose="020B0602020204020303" pitchFamily="34" charset="-79"/>
                </a:rPr>
                <a:t>Seguridad Operacional y de la Aviación Civil</a:t>
              </a:r>
            </a:p>
          </p:txBody>
        </p:sp>
      </p:grpSp>
      <p:pic>
        <p:nvPicPr>
          <p:cNvPr id="26" name="Imagen 25">
            <a:extLst>
              <a:ext uri="{FF2B5EF4-FFF2-40B4-BE49-F238E27FC236}">
                <a16:creationId xmlns:a16="http://schemas.microsoft.com/office/drawing/2014/main" id="{CFD1D486-DE5D-2249-BCBA-C1B981016A5C}"/>
              </a:ext>
            </a:extLst>
          </p:cNvPr>
          <p:cNvPicPr>
            <a:picLocks noChangeAspect="1"/>
          </p:cNvPicPr>
          <p:nvPr/>
        </p:nvPicPr>
        <p:blipFill>
          <a:blip r:embed="rId9"/>
          <a:stretch>
            <a:fillRect/>
          </a:stretch>
        </p:blipFill>
        <p:spPr>
          <a:xfrm>
            <a:off x="777555" y="2736844"/>
            <a:ext cx="2702694" cy="674695"/>
          </a:xfrm>
          <a:prstGeom prst="rect">
            <a:avLst/>
          </a:prstGeom>
        </p:spPr>
      </p:pic>
      <p:pic>
        <p:nvPicPr>
          <p:cNvPr id="27" name="Imagen 26">
            <a:extLst>
              <a:ext uri="{FF2B5EF4-FFF2-40B4-BE49-F238E27FC236}">
                <a16:creationId xmlns:a16="http://schemas.microsoft.com/office/drawing/2014/main" id="{1A06932F-B961-3044-9C4F-95D8CA346BC2}"/>
              </a:ext>
            </a:extLst>
          </p:cNvPr>
          <p:cNvPicPr>
            <a:picLocks noChangeAspect="1"/>
          </p:cNvPicPr>
          <p:nvPr/>
        </p:nvPicPr>
        <p:blipFill>
          <a:blip r:embed="rId10"/>
          <a:stretch>
            <a:fillRect/>
          </a:stretch>
        </p:blipFill>
        <p:spPr>
          <a:xfrm>
            <a:off x="10494914" y="212492"/>
            <a:ext cx="1415268" cy="1176361"/>
          </a:xfrm>
          <a:prstGeom prst="rect">
            <a:avLst/>
          </a:prstGeom>
          <a:solidFill>
            <a:schemeClr val="bg1"/>
          </a:solidFill>
        </p:spPr>
      </p:pic>
      <p:sp>
        <p:nvSpPr>
          <p:cNvPr id="28" name="Rectángulo 27">
            <a:extLst>
              <a:ext uri="{FF2B5EF4-FFF2-40B4-BE49-F238E27FC236}">
                <a16:creationId xmlns:a16="http://schemas.microsoft.com/office/drawing/2014/main" id="{1771B78C-1D36-8C4D-AA0F-A0593E67E2C7}"/>
              </a:ext>
            </a:extLst>
          </p:cNvPr>
          <p:cNvSpPr/>
          <p:nvPr/>
        </p:nvSpPr>
        <p:spPr>
          <a:xfrm>
            <a:off x="0" y="1055941"/>
            <a:ext cx="9082038" cy="535531"/>
          </a:xfrm>
          <a:prstGeom prst="rect">
            <a:avLst/>
          </a:prstGeom>
        </p:spPr>
        <p:txBody>
          <a:bodyPr wrap="none">
            <a:spAutoFit/>
          </a:bodyPr>
          <a:lstStyle/>
          <a:p>
            <a:pPr>
              <a:lnSpc>
                <a:spcPct val="90000"/>
              </a:lnSpc>
              <a:spcBef>
                <a:spcPct val="0"/>
              </a:spcBef>
            </a:pPr>
            <a:r>
              <a:rPr lang="es-CO" sz="3200" dirty="0">
                <a:solidFill>
                  <a:srgbClr val="001C36"/>
                </a:solidFill>
                <a:latin typeface="Futura LT Medium" panose="02000804020000020003" pitchFamily="2" charset="0"/>
                <a:ea typeface="+mj-ea"/>
                <a:cs typeface="+mj-cs"/>
              </a:rPr>
              <a:t>Para la competitividad y la integración regional</a:t>
            </a:r>
          </a:p>
        </p:txBody>
      </p:sp>
    </p:spTree>
    <p:extLst>
      <p:ext uri="{BB962C8B-B14F-4D97-AF65-F5344CB8AC3E}">
        <p14:creationId xmlns:p14="http://schemas.microsoft.com/office/powerpoint/2010/main" val="3009017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218125"/>
            <a:ext cx="8393430" cy="724237"/>
          </a:xfrm>
        </p:spPr>
        <p:txBody>
          <a:bodyPr>
            <a:noAutofit/>
          </a:bodyPr>
          <a:lstStyle/>
          <a:p>
            <a:r>
              <a:rPr lang="es-MX" dirty="0">
                <a:solidFill>
                  <a:srgbClr val="001C36"/>
                </a:solidFill>
                <a:latin typeface="Futura LT Medium" panose="02000804020000020003" pitchFamily="2" charset="0"/>
              </a:rPr>
              <a:t>Nuestra Aproximación</a:t>
            </a:r>
            <a:endParaRPr lang="es-PE" dirty="0">
              <a:solidFill>
                <a:srgbClr val="001C36"/>
              </a:solidFill>
              <a:latin typeface="Futura LT Medium" panose="02000804020000020003" pitchFamily="2" charset="0"/>
            </a:endParaRPr>
          </a:p>
        </p:txBody>
      </p:sp>
      <p:pic>
        <p:nvPicPr>
          <p:cNvPr id="9" name="Imagen 8">
            <a:extLst>
              <a:ext uri="{FF2B5EF4-FFF2-40B4-BE49-F238E27FC236}">
                <a16:creationId xmlns:a16="http://schemas.microsoft.com/office/drawing/2014/main" id="{CEA67B60-8C67-4D4F-9938-823962AA9103}"/>
              </a:ext>
            </a:extLst>
          </p:cNvPr>
          <p:cNvPicPr>
            <a:picLocks noChangeAspect="1"/>
          </p:cNvPicPr>
          <p:nvPr/>
        </p:nvPicPr>
        <p:blipFill>
          <a:blip r:embed="rId2"/>
          <a:stretch>
            <a:fillRect/>
          </a:stretch>
        </p:blipFill>
        <p:spPr>
          <a:xfrm>
            <a:off x="8192085" y="91196"/>
            <a:ext cx="1415268" cy="1176361"/>
          </a:xfrm>
          <a:prstGeom prst="rect">
            <a:avLst/>
          </a:prstGeom>
          <a:solidFill>
            <a:schemeClr val="bg1"/>
          </a:solid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3198"/>
            <a:ext cx="2514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o 7">
            <a:extLst>
              <a:ext uri="{FF2B5EF4-FFF2-40B4-BE49-F238E27FC236}">
                <a16:creationId xmlns:a16="http://schemas.microsoft.com/office/drawing/2014/main" id="{D0D9C286-BE3F-3F4C-8236-08FA8F04A964}"/>
              </a:ext>
            </a:extLst>
          </p:cNvPr>
          <p:cNvGrpSpPr/>
          <p:nvPr/>
        </p:nvGrpSpPr>
        <p:grpSpPr>
          <a:xfrm>
            <a:off x="780287" y="1408839"/>
            <a:ext cx="8119431" cy="5137467"/>
            <a:chOff x="1570472" y="1807414"/>
            <a:chExt cx="5759153" cy="4203400"/>
          </a:xfrm>
        </p:grpSpPr>
        <p:pic>
          <p:nvPicPr>
            <p:cNvPr id="10" name="Imagen 9">
              <a:extLst>
                <a:ext uri="{FF2B5EF4-FFF2-40B4-BE49-F238E27FC236}">
                  <a16:creationId xmlns:a16="http://schemas.microsoft.com/office/drawing/2014/main" id="{7FC1D705-FFAE-9E46-863B-A04A58CC2A59}"/>
                </a:ext>
              </a:extLst>
            </p:cNvPr>
            <p:cNvPicPr>
              <a:picLocks noChangeAspect="1"/>
            </p:cNvPicPr>
            <p:nvPr/>
          </p:nvPicPr>
          <p:blipFill>
            <a:blip r:embed="rId4"/>
            <a:stretch>
              <a:fillRect/>
            </a:stretch>
          </p:blipFill>
          <p:spPr>
            <a:xfrm>
              <a:off x="3322285" y="5450005"/>
              <a:ext cx="2464607" cy="560809"/>
            </a:xfrm>
            <a:prstGeom prst="rect">
              <a:avLst/>
            </a:prstGeom>
          </p:spPr>
        </p:pic>
        <p:pic>
          <p:nvPicPr>
            <p:cNvPr id="11" name="Imagen 10">
              <a:extLst>
                <a:ext uri="{FF2B5EF4-FFF2-40B4-BE49-F238E27FC236}">
                  <a16:creationId xmlns:a16="http://schemas.microsoft.com/office/drawing/2014/main" id="{72602044-04FE-BD47-8AFA-5BB76B9D05AC}"/>
                </a:ext>
              </a:extLst>
            </p:cNvPr>
            <p:cNvPicPr>
              <a:picLocks noChangeAspect="1"/>
            </p:cNvPicPr>
            <p:nvPr/>
          </p:nvPicPr>
          <p:blipFill rotWithShape="1">
            <a:blip r:embed="rId5">
              <a:duotone>
                <a:schemeClr val="accent6">
                  <a:shade val="45000"/>
                  <a:satMod val="135000"/>
                </a:schemeClr>
                <a:prstClr val="white"/>
              </a:duotone>
            </a:blip>
            <a:srcRect l="11354" r="15339"/>
            <a:stretch/>
          </p:blipFill>
          <p:spPr>
            <a:xfrm>
              <a:off x="3867320" y="2933798"/>
              <a:ext cx="1256210" cy="1372274"/>
            </a:xfrm>
            <a:prstGeom prst="rect">
              <a:avLst/>
            </a:prstGeom>
          </p:spPr>
        </p:pic>
        <p:pic>
          <p:nvPicPr>
            <p:cNvPr id="12" name="Imagen 11">
              <a:extLst>
                <a:ext uri="{FF2B5EF4-FFF2-40B4-BE49-F238E27FC236}">
                  <a16:creationId xmlns:a16="http://schemas.microsoft.com/office/drawing/2014/main" id="{C7F733C3-522B-EE49-BFB3-F2514B9CC59F}"/>
                </a:ext>
              </a:extLst>
            </p:cNvPr>
            <p:cNvPicPr>
              <a:picLocks noChangeAspect="1"/>
            </p:cNvPicPr>
            <p:nvPr/>
          </p:nvPicPr>
          <p:blipFill rotWithShape="1">
            <a:blip r:embed="rId6"/>
            <a:srcRect b="38191"/>
            <a:stretch/>
          </p:blipFill>
          <p:spPr>
            <a:xfrm>
              <a:off x="5564642" y="1926896"/>
              <a:ext cx="1764983" cy="1485598"/>
            </a:xfrm>
            <a:prstGeom prst="rect">
              <a:avLst/>
            </a:prstGeom>
          </p:spPr>
        </p:pic>
        <p:pic>
          <p:nvPicPr>
            <p:cNvPr id="13" name="Imagen 12">
              <a:extLst>
                <a:ext uri="{FF2B5EF4-FFF2-40B4-BE49-F238E27FC236}">
                  <a16:creationId xmlns:a16="http://schemas.microsoft.com/office/drawing/2014/main" id="{A938D7FA-544D-CE4C-9409-45715FAB9380}"/>
                </a:ext>
              </a:extLst>
            </p:cNvPr>
            <p:cNvPicPr>
              <a:picLocks noChangeAspect="1"/>
            </p:cNvPicPr>
            <p:nvPr/>
          </p:nvPicPr>
          <p:blipFill>
            <a:blip r:embed="rId7"/>
            <a:stretch>
              <a:fillRect/>
            </a:stretch>
          </p:blipFill>
          <p:spPr>
            <a:xfrm>
              <a:off x="5626037" y="3881858"/>
              <a:ext cx="1456768" cy="1456768"/>
            </a:xfrm>
            <a:prstGeom prst="rect">
              <a:avLst/>
            </a:prstGeom>
          </p:spPr>
        </p:pic>
        <p:sp>
          <p:nvSpPr>
            <p:cNvPr id="14" name="CuadroTexto 13">
              <a:extLst>
                <a:ext uri="{FF2B5EF4-FFF2-40B4-BE49-F238E27FC236}">
                  <a16:creationId xmlns:a16="http://schemas.microsoft.com/office/drawing/2014/main" id="{5E40D890-B718-D547-B341-E6BE7670AFD6}"/>
                </a:ext>
              </a:extLst>
            </p:cNvPr>
            <p:cNvSpPr txBox="1"/>
            <p:nvPr/>
          </p:nvSpPr>
          <p:spPr>
            <a:xfrm>
              <a:off x="5609003" y="3453172"/>
              <a:ext cx="1538697" cy="369332"/>
            </a:xfrm>
            <a:prstGeom prst="rect">
              <a:avLst/>
            </a:prstGeom>
            <a:noFill/>
          </p:spPr>
          <p:txBody>
            <a:bodyPr wrap="square" rtlCol="0">
              <a:spAutoFit/>
            </a:bodyPr>
            <a:lstStyle/>
            <a:p>
              <a:pPr algn="ctr"/>
              <a:r>
                <a:rPr lang="es-CO" b="1" dirty="0">
                  <a:latin typeface="+mj-lt"/>
                  <a:cs typeface="Aharoni" panose="02010803020104030203" pitchFamily="2" charset="-79"/>
                </a:rPr>
                <a:t>Desastres</a:t>
              </a:r>
            </a:p>
          </p:txBody>
        </p:sp>
        <p:sp>
          <p:nvSpPr>
            <p:cNvPr id="15" name="CuadroTexto 14">
              <a:extLst>
                <a:ext uri="{FF2B5EF4-FFF2-40B4-BE49-F238E27FC236}">
                  <a16:creationId xmlns:a16="http://schemas.microsoft.com/office/drawing/2014/main" id="{679E490F-CC65-6646-BDE8-70880263F3CB}"/>
                </a:ext>
              </a:extLst>
            </p:cNvPr>
            <p:cNvSpPr txBox="1"/>
            <p:nvPr/>
          </p:nvSpPr>
          <p:spPr>
            <a:xfrm>
              <a:off x="5303466" y="5153960"/>
              <a:ext cx="1962377" cy="369332"/>
            </a:xfrm>
            <a:prstGeom prst="rect">
              <a:avLst/>
            </a:prstGeom>
            <a:noFill/>
          </p:spPr>
          <p:txBody>
            <a:bodyPr wrap="square" rtlCol="0">
              <a:spAutoFit/>
            </a:bodyPr>
            <a:lstStyle/>
            <a:p>
              <a:pPr algn="ctr"/>
              <a:r>
                <a:rPr lang="es-CO" b="1" dirty="0">
                  <a:latin typeface="+mj-lt"/>
                  <a:cs typeface="Aharoni" panose="02010803020104030203" pitchFamily="2" charset="-79"/>
                </a:rPr>
                <a:t>Cambio climático</a:t>
              </a:r>
            </a:p>
          </p:txBody>
        </p:sp>
        <p:pic>
          <p:nvPicPr>
            <p:cNvPr id="16" name="Imagen 15">
              <a:extLst>
                <a:ext uri="{FF2B5EF4-FFF2-40B4-BE49-F238E27FC236}">
                  <a16:creationId xmlns:a16="http://schemas.microsoft.com/office/drawing/2014/main" id="{E43990FB-5C86-6C44-BA99-A0DD086365A1}"/>
                </a:ext>
              </a:extLst>
            </p:cNvPr>
            <p:cNvPicPr>
              <a:picLocks noChangeAspect="1"/>
            </p:cNvPicPr>
            <p:nvPr/>
          </p:nvPicPr>
          <p:blipFill>
            <a:blip r:embed="rId8">
              <a:clrChange>
                <a:clrFrom>
                  <a:srgbClr val="F5F5F5"/>
                </a:clrFrom>
                <a:clrTo>
                  <a:srgbClr val="F5F5F5">
                    <a:alpha val="0"/>
                  </a:srgbClr>
                </a:clrTo>
              </a:clrChange>
              <a:duotone>
                <a:schemeClr val="accent6">
                  <a:shade val="45000"/>
                  <a:satMod val="135000"/>
                </a:schemeClr>
                <a:prstClr val="white"/>
              </a:duotone>
              <a:extLst>
                <a:ext uri="{BEBA8EAE-BF5A-486C-A8C5-ECC9F3942E4B}">
                  <a14:imgProps xmlns:a14="http://schemas.microsoft.com/office/drawing/2010/main">
                    <a14:imgLayer r:embed="rId9">
                      <a14:imgEffect>
                        <a14:artisticCutout/>
                      </a14:imgEffect>
                    </a14:imgLayer>
                  </a14:imgProps>
                </a:ext>
              </a:extLst>
            </a:blip>
            <a:stretch>
              <a:fillRect/>
            </a:stretch>
          </p:blipFill>
          <p:spPr>
            <a:xfrm>
              <a:off x="1733477" y="3953492"/>
              <a:ext cx="1806850" cy="1225784"/>
            </a:xfrm>
            <a:prstGeom prst="rect">
              <a:avLst/>
            </a:prstGeom>
          </p:spPr>
        </p:pic>
        <p:sp>
          <p:nvSpPr>
            <p:cNvPr id="17" name="Elipse 16">
              <a:extLst>
                <a:ext uri="{FF2B5EF4-FFF2-40B4-BE49-F238E27FC236}">
                  <a16:creationId xmlns:a16="http://schemas.microsoft.com/office/drawing/2014/main" id="{65F179E7-D2EE-CD4E-8024-213DA6325F56}"/>
                </a:ext>
              </a:extLst>
            </p:cNvPr>
            <p:cNvSpPr/>
            <p:nvPr/>
          </p:nvSpPr>
          <p:spPr>
            <a:xfrm>
              <a:off x="3514866" y="2633217"/>
              <a:ext cx="1984651" cy="2037918"/>
            </a:xfrm>
            <a:prstGeom prst="ellipse">
              <a:avLst/>
            </a:prstGeom>
            <a:noFill/>
            <a:ln w="57150">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CuadroTexto 17">
              <a:extLst>
                <a:ext uri="{FF2B5EF4-FFF2-40B4-BE49-F238E27FC236}">
                  <a16:creationId xmlns:a16="http://schemas.microsoft.com/office/drawing/2014/main" id="{A16FE495-D917-FC47-854D-B333F3DD51E2}"/>
                </a:ext>
              </a:extLst>
            </p:cNvPr>
            <p:cNvSpPr txBox="1"/>
            <p:nvPr/>
          </p:nvSpPr>
          <p:spPr>
            <a:xfrm>
              <a:off x="1711505" y="5090266"/>
              <a:ext cx="1850794" cy="646331"/>
            </a:xfrm>
            <a:prstGeom prst="rect">
              <a:avLst/>
            </a:prstGeom>
            <a:noFill/>
          </p:spPr>
          <p:txBody>
            <a:bodyPr wrap="square" rtlCol="0">
              <a:spAutoFit/>
            </a:bodyPr>
            <a:lstStyle/>
            <a:p>
              <a:pPr algn="ctr"/>
              <a:r>
                <a:rPr lang="es-CO" b="1" dirty="0">
                  <a:latin typeface="+mj-lt"/>
                  <a:cs typeface="Aharoni" panose="02010803020104030203" pitchFamily="2" charset="-79"/>
                </a:rPr>
                <a:t>Aeropuertos verdes</a:t>
              </a:r>
            </a:p>
          </p:txBody>
        </p:sp>
        <p:grpSp>
          <p:nvGrpSpPr>
            <p:cNvPr id="19" name="Grupo 18">
              <a:extLst>
                <a:ext uri="{FF2B5EF4-FFF2-40B4-BE49-F238E27FC236}">
                  <a16:creationId xmlns:a16="http://schemas.microsoft.com/office/drawing/2014/main" id="{1BD1289A-1227-1E4B-A67E-1B26690DDF3A}"/>
                </a:ext>
              </a:extLst>
            </p:cNvPr>
            <p:cNvGrpSpPr/>
            <p:nvPr/>
          </p:nvGrpSpPr>
          <p:grpSpPr>
            <a:xfrm>
              <a:off x="1635597" y="1807414"/>
              <a:ext cx="1847545" cy="1812521"/>
              <a:chOff x="1635597" y="1807414"/>
              <a:chExt cx="1847545" cy="1812521"/>
            </a:xfrm>
          </p:grpSpPr>
          <p:pic>
            <p:nvPicPr>
              <p:cNvPr id="21" name="Imagen 20">
                <a:extLst>
                  <a:ext uri="{FF2B5EF4-FFF2-40B4-BE49-F238E27FC236}">
                    <a16:creationId xmlns:a16="http://schemas.microsoft.com/office/drawing/2014/main" id="{D7008424-D98E-6849-8FEF-9A8149C35742}"/>
                  </a:ext>
                </a:extLst>
              </p:cNvPr>
              <p:cNvPicPr>
                <a:picLocks noChangeAspect="1"/>
              </p:cNvPicPr>
              <p:nvPr/>
            </p:nvPicPr>
            <p:blipFill>
              <a:blip r:embed="rId10"/>
              <a:stretch>
                <a:fillRect/>
              </a:stretch>
            </p:blipFill>
            <p:spPr>
              <a:xfrm>
                <a:off x="1635597" y="1807414"/>
                <a:ext cx="1847545" cy="1812521"/>
              </a:xfrm>
              <a:prstGeom prst="rect">
                <a:avLst/>
              </a:prstGeom>
            </p:spPr>
          </p:pic>
          <p:pic>
            <p:nvPicPr>
              <p:cNvPr id="22" name="Imagen 21">
                <a:extLst>
                  <a:ext uri="{FF2B5EF4-FFF2-40B4-BE49-F238E27FC236}">
                    <a16:creationId xmlns:a16="http://schemas.microsoft.com/office/drawing/2014/main" id="{468460F1-412D-354A-ACA0-40705B7D6901}"/>
                  </a:ext>
                </a:extLst>
              </p:cNvPr>
              <p:cNvPicPr>
                <a:picLocks noChangeAspect="1"/>
              </p:cNvPicPr>
              <p:nvPr/>
            </p:nvPicPr>
            <p:blipFill rotWithShape="1">
              <a:blip r:embed="rId11"/>
              <a:srcRect l="1" r="2645" b="19298"/>
              <a:stretch/>
            </p:blipFill>
            <p:spPr>
              <a:xfrm rot="5400000">
                <a:off x="2544332" y="3009480"/>
                <a:ext cx="220326" cy="568207"/>
              </a:xfrm>
              <a:prstGeom prst="rect">
                <a:avLst/>
              </a:prstGeom>
            </p:spPr>
          </p:pic>
          <p:sp>
            <p:nvSpPr>
              <p:cNvPr id="23" name="Rectángulo 22">
                <a:extLst>
                  <a:ext uri="{FF2B5EF4-FFF2-40B4-BE49-F238E27FC236}">
                    <a16:creationId xmlns:a16="http://schemas.microsoft.com/office/drawing/2014/main" id="{28D192E3-5330-524F-B1EB-901FC1359297}"/>
                  </a:ext>
                </a:extLst>
              </p:cNvPr>
              <p:cNvSpPr/>
              <p:nvPr/>
            </p:nvSpPr>
            <p:spPr>
              <a:xfrm>
                <a:off x="2434071" y="3119326"/>
                <a:ext cx="504527" cy="81346"/>
              </a:xfrm>
              <a:prstGeom prst="rect">
                <a:avLst/>
              </a:prstGeom>
              <a:solidFill>
                <a:srgbClr val="77A4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20" name="CuadroTexto 19">
              <a:extLst>
                <a:ext uri="{FF2B5EF4-FFF2-40B4-BE49-F238E27FC236}">
                  <a16:creationId xmlns:a16="http://schemas.microsoft.com/office/drawing/2014/main" id="{DD250BA9-8760-C446-BF95-30B166EFAD79}"/>
                </a:ext>
              </a:extLst>
            </p:cNvPr>
            <p:cNvSpPr txBox="1"/>
            <p:nvPr/>
          </p:nvSpPr>
          <p:spPr>
            <a:xfrm>
              <a:off x="1570472" y="3396618"/>
              <a:ext cx="2231723" cy="646331"/>
            </a:xfrm>
            <a:prstGeom prst="rect">
              <a:avLst/>
            </a:prstGeom>
            <a:noFill/>
          </p:spPr>
          <p:txBody>
            <a:bodyPr wrap="square" rtlCol="0">
              <a:spAutoFit/>
            </a:bodyPr>
            <a:lstStyle/>
            <a:p>
              <a:pPr algn="ctr"/>
              <a:r>
                <a:rPr lang="es-CO" b="1" dirty="0">
                  <a:latin typeface="+mj-lt"/>
                  <a:cs typeface="Aharoni" panose="02010803020104030203" pitchFamily="2" charset="-79"/>
                </a:rPr>
                <a:t>Plan Estratégico Ambiental </a:t>
              </a:r>
            </a:p>
          </p:txBody>
        </p:sp>
      </p:grpSp>
      <p:sp>
        <p:nvSpPr>
          <p:cNvPr id="39" name="Rectángulo 38">
            <a:extLst>
              <a:ext uri="{FF2B5EF4-FFF2-40B4-BE49-F238E27FC236}">
                <a16:creationId xmlns:a16="http://schemas.microsoft.com/office/drawing/2014/main" id="{B6269BCD-9E55-704E-B23D-79455A3851F4}"/>
              </a:ext>
            </a:extLst>
          </p:cNvPr>
          <p:cNvSpPr/>
          <p:nvPr/>
        </p:nvSpPr>
        <p:spPr>
          <a:xfrm>
            <a:off x="0" y="873309"/>
            <a:ext cx="4192173" cy="535531"/>
          </a:xfrm>
          <a:prstGeom prst="rect">
            <a:avLst/>
          </a:prstGeom>
        </p:spPr>
        <p:txBody>
          <a:bodyPr wrap="none">
            <a:spAutoFit/>
          </a:bodyPr>
          <a:lstStyle/>
          <a:p>
            <a:pPr>
              <a:lnSpc>
                <a:spcPct val="90000"/>
              </a:lnSpc>
              <a:spcBef>
                <a:spcPct val="0"/>
              </a:spcBef>
            </a:pPr>
            <a:r>
              <a:rPr lang="es-CO" sz="3200" dirty="0">
                <a:solidFill>
                  <a:srgbClr val="001C36"/>
                </a:solidFill>
                <a:latin typeface="Futura LT Medium" panose="02000804020000020003" pitchFamily="2" charset="0"/>
                <a:ea typeface="+mj-ea"/>
                <a:cs typeface="+mj-cs"/>
              </a:rPr>
              <a:t>Un modelo sostenible</a:t>
            </a:r>
          </a:p>
        </p:txBody>
      </p:sp>
    </p:spTree>
    <p:extLst>
      <p:ext uri="{BB962C8B-B14F-4D97-AF65-F5344CB8AC3E}">
        <p14:creationId xmlns:p14="http://schemas.microsoft.com/office/powerpoint/2010/main" val="2590407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218125"/>
            <a:ext cx="8393430" cy="724237"/>
          </a:xfrm>
        </p:spPr>
        <p:txBody>
          <a:bodyPr>
            <a:noAutofit/>
          </a:bodyPr>
          <a:lstStyle/>
          <a:p>
            <a:r>
              <a:rPr lang="es-MX" dirty="0">
                <a:solidFill>
                  <a:srgbClr val="001C36"/>
                </a:solidFill>
                <a:latin typeface="Futura LT Medium" panose="02000804020000020003" pitchFamily="2" charset="0"/>
              </a:rPr>
              <a:t>Nuestra Aproximación</a:t>
            </a:r>
            <a:endParaRPr lang="es-PE" dirty="0">
              <a:solidFill>
                <a:srgbClr val="001C36"/>
              </a:solidFill>
              <a:latin typeface="Futura LT Medium" panose="02000804020000020003" pitchFamily="2" charset="0"/>
            </a:endParaRPr>
          </a:p>
        </p:txBody>
      </p:sp>
      <p:pic>
        <p:nvPicPr>
          <p:cNvPr id="9" name="Imagen 8">
            <a:extLst>
              <a:ext uri="{FF2B5EF4-FFF2-40B4-BE49-F238E27FC236}">
                <a16:creationId xmlns:a16="http://schemas.microsoft.com/office/drawing/2014/main" id="{CEA67B60-8C67-4D4F-9938-823962AA9103}"/>
              </a:ext>
            </a:extLst>
          </p:cNvPr>
          <p:cNvPicPr>
            <a:picLocks noChangeAspect="1"/>
          </p:cNvPicPr>
          <p:nvPr/>
        </p:nvPicPr>
        <p:blipFill>
          <a:blip r:embed="rId2"/>
          <a:stretch>
            <a:fillRect/>
          </a:stretch>
        </p:blipFill>
        <p:spPr>
          <a:xfrm>
            <a:off x="8192085" y="91196"/>
            <a:ext cx="1415268" cy="1176361"/>
          </a:xfrm>
          <a:prstGeom prst="rect">
            <a:avLst/>
          </a:prstGeom>
          <a:solidFill>
            <a:schemeClr val="bg1"/>
          </a:solid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3198"/>
            <a:ext cx="2514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ángulo 38">
            <a:extLst>
              <a:ext uri="{FF2B5EF4-FFF2-40B4-BE49-F238E27FC236}">
                <a16:creationId xmlns:a16="http://schemas.microsoft.com/office/drawing/2014/main" id="{B6269BCD-9E55-704E-B23D-79455A3851F4}"/>
              </a:ext>
            </a:extLst>
          </p:cNvPr>
          <p:cNvSpPr/>
          <p:nvPr/>
        </p:nvSpPr>
        <p:spPr>
          <a:xfrm>
            <a:off x="0" y="873309"/>
            <a:ext cx="4192173" cy="535531"/>
          </a:xfrm>
          <a:prstGeom prst="rect">
            <a:avLst/>
          </a:prstGeom>
        </p:spPr>
        <p:txBody>
          <a:bodyPr wrap="none">
            <a:spAutoFit/>
          </a:bodyPr>
          <a:lstStyle/>
          <a:p>
            <a:pPr>
              <a:lnSpc>
                <a:spcPct val="90000"/>
              </a:lnSpc>
              <a:spcBef>
                <a:spcPct val="0"/>
              </a:spcBef>
            </a:pPr>
            <a:r>
              <a:rPr lang="es-CO" sz="3200" dirty="0">
                <a:solidFill>
                  <a:srgbClr val="001C36"/>
                </a:solidFill>
                <a:latin typeface="Futura LT Medium" panose="02000804020000020003" pitchFamily="2" charset="0"/>
                <a:ea typeface="+mj-ea"/>
                <a:cs typeface="+mj-cs"/>
              </a:rPr>
              <a:t>Un modelo sostenible</a:t>
            </a:r>
          </a:p>
        </p:txBody>
      </p:sp>
      <p:grpSp>
        <p:nvGrpSpPr>
          <p:cNvPr id="24" name="Grupo 23">
            <a:extLst>
              <a:ext uri="{FF2B5EF4-FFF2-40B4-BE49-F238E27FC236}">
                <a16:creationId xmlns:a16="http://schemas.microsoft.com/office/drawing/2014/main" id="{6E4564E5-CE8C-474E-B778-8846942CDE5F}"/>
              </a:ext>
            </a:extLst>
          </p:cNvPr>
          <p:cNvGrpSpPr/>
          <p:nvPr/>
        </p:nvGrpSpPr>
        <p:grpSpPr>
          <a:xfrm>
            <a:off x="2337009" y="2567903"/>
            <a:ext cx="3599724" cy="2657739"/>
            <a:chOff x="1584661" y="1807414"/>
            <a:chExt cx="5693215" cy="4203400"/>
          </a:xfrm>
        </p:grpSpPr>
        <p:pic>
          <p:nvPicPr>
            <p:cNvPr id="25" name="Imagen 24">
              <a:extLst>
                <a:ext uri="{FF2B5EF4-FFF2-40B4-BE49-F238E27FC236}">
                  <a16:creationId xmlns:a16="http://schemas.microsoft.com/office/drawing/2014/main" id="{1D19DF04-90A6-414B-A602-4A3EB4F21294}"/>
                </a:ext>
              </a:extLst>
            </p:cNvPr>
            <p:cNvPicPr>
              <a:picLocks noChangeAspect="1"/>
            </p:cNvPicPr>
            <p:nvPr/>
          </p:nvPicPr>
          <p:blipFill>
            <a:blip r:embed="rId4"/>
            <a:stretch>
              <a:fillRect/>
            </a:stretch>
          </p:blipFill>
          <p:spPr>
            <a:xfrm>
              <a:off x="3322285" y="5450005"/>
              <a:ext cx="2464607" cy="560809"/>
            </a:xfrm>
            <a:prstGeom prst="rect">
              <a:avLst/>
            </a:prstGeom>
          </p:spPr>
        </p:pic>
        <p:pic>
          <p:nvPicPr>
            <p:cNvPr id="26" name="Imagen 25">
              <a:extLst>
                <a:ext uri="{FF2B5EF4-FFF2-40B4-BE49-F238E27FC236}">
                  <a16:creationId xmlns:a16="http://schemas.microsoft.com/office/drawing/2014/main" id="{88A82190-D5E5-844B-96F2-0903A940B710}"/>
                </a:ext>
              </a:extLst>
            </p:cNvPr>
            <p:cNvPicPr>
              <a:picLocks noChangeAspect="1"/>
            </p:cNvPicPr>
            <p:nvPr/>
          </p:nvPicPr>
          <p:blipFill rotWithShape="1">
            <a:blip r:embed="rId5">
              <a:duotone>
                <a:schemeClr val="accent6">
                  <a:shade val="45000"/>
                  <a:satMod val="135000"/>
                </a:schemeClr>
                <a:prstClr val="white"/>
              </a:duotone>
            </a:blip>
            <a:srcRect l="11354" r="15339"/>
            <a:stretch/>
          </p:blipFill>
          <p:spPr>
            <a:xfrm>
              <a:off x="3867320" y="2933798"/>
              <a:ext cx="1256210" cy="1372274"/>
            </a:xfrm>
            <a:prstGeom prst="rect">
              <a:avLst/>
            </a:prstGeom>
          </p:spPr>
        </p:pic>
        <p:pic>
          <p:nvPicPr>
            <p:cNvPr id="27" name="Imagen 26">
              <a:extLst>
                <a:ext uri="{FF2B5EF4-FFF2-40B4-BE49-F238E27FC236}">
                  <a16:creationId xmlns:a16="http://schemas.microsoft.com/office/drawing/2014/main" id="{73B19405-45A5-F44F-AB65-E9158A4D17EC}"/>
                </a:ext>
              </a:extLst>
            </p:cNvPr>
            <p:cNvPicPr>
              <a:picLocks noChangeAspect="1"/>
            </p:cNvPicPr>
            <p:nvPr/>
          </p:nvPicPr>
          <p:blipFill rotWithShape="1">
            <a:blip r:embed="rId6"/>
            <a:srcRect b="38191"/>
            <a:stretch/>
          </p:blipFill>
          <p:spPr>
            <a:xfrm>
              <a:off x="5494414" y="2069991"/>
              <a:ext cx="1764983" cy="1485599"/>
            </a:xfrm>
            <a:prstGeom prst="rect">
              <a:avLst/>
            </a:prstGeom>
            <a:effectLst/>
          </p:spPr>
        </p:pic>
        <p:pic>
          <p:nvPicPr>
            <p:cNvPr id="28" name="Imagen 27">
              <a:extLst>
                <a:ext uri="{FF2B5EF4-FFF2-40B4-BE49-F238E27FC236}">
                  <a16:creationId xmlns:a16="http://schemas.microsoft.com/office/drawing/2014/main" id="{3E2597AA-CFE2-D849-ABA4-0F2E0E85ECDE}"/>
                </a:ext>
              </a:extLst>
            </p:cNvPr>
            <p:cNvPicPr>
              <a:picLocks noChangeAspect="1"/>
            </p:cNvPicPr>
            <p:nvPr/>
          </p:nvPicPr>
          <p:blipFill>
            <a:blip r:embed="rId7"/>
            <a:stretch>
              <a:fillRect/>
            </a:stretch>
          </p:blipFill>
          <p:spPr>
            <a:xfrm>
              <a:off x="5641500" y="3888632"/>
              <a:ext cx="1456768" cy="1456768"/>
            </a:xfrm>
            <a:prstGeom prst="rect">
              <a:avLst/>
            </a:prstGeom>
          </p:spPr>
        </p:pic>
        <p:sp>
          <p:nvSpPr>
            <p:cNvPr id="29" name="CuadroTexto 28">
              <a:extLst>
                <a:ext uri="{FF2B5EF4-FFF2-40B4-BE49-F238E27FC236}">
                  <a16:creationId xmlns:a16="http://schemas.microsoft.com/office/drawing/2014/main" id="{D69CD476-3792-8E42-9CFB-041C1444801C}"/>
                </a:ext>
              </a:extLst>
            </p:cNvPr>
            <p:cNvSpPr txBox="1"/>
            <p:nvPr/>
          </p:nvSpPr>
          <p:spPr>
            <a:xfrm>
              <a:off x="5561335" y="3301604"/>
              <a:ext cx="1538697" cy="438093"/>
            </a:xfrm>
            <a:prstGeom prst="rect">
              <a:avLst/>
            </a:prstGeom>
            <a:noFill/>
          </p:spPr>
          <p:txBody>
            <a:bodyPr wrap="square" rtlCol="0">
              <a:spAutoFit/>
            </a:bodyPr>
            <a:lstStyle/>
            <a:p>
              <a:pPr algn="ctr"/>
              <a:r>
                <a:rPr lang="es-CO" sz="1200" b="1" dirty="0">
                  <a:latin typeface="+mj-lt"/>
                  <a:cs typeface="Aharoni" panose="02010803020104030203" pitchFamily="2" charset="-79"/>
                </a:rPr>
                <a:t>Desastres</a:t>
              </a:r>
            </a:p>
          </p:txBody>
        </p:sp>
        <p:sp>
          <p:nvSpPr>
            <p:cNvPr id="30" name="CuadroTexto 29">
              <a:extLst>
                <a:ext uri="{FF2B5EF4-FFF2-40B4-BE49-F238E27FC236}">
                  <a16:creationId xmlns:a16="http://schemas.microsoft.com/office/drawing/2014/main" id="{AB294D97-59D5-0C4A-91A1-840FF9AFCDDF}"/>
                </a:ext>
              </a:extLst>
            </p:cNvPr>
            <p:cNvSpPr txBox="1"/>
            <p:nvPr/>
          </p:nvSpPr>
          <p:spPr>
            <a:xfrm>
              <a:off x="5298926" y="5155558"/>
              <a:ext cx="1978950" cy="438093"/>
            </a:xfrm>
            <a:prstGeom prst="rect">
              <a:avLst/>
            </a:prstGeom>
            <a:noFill/>
          </p:spPr>
          <p:txBody>
            <a:bodyPr wrap="square" rtlCol="0">
              <a:spAutoFit/>
            </a:bodyPr>
            <a:lstStyle/>
            <a:p>
              <a:pPr algn="ctr"/>
              <a:r>
                <a:rPr lang="es-CO" sz="1200" b="1" dirty="0">
                  <a:latin typeface="+mj-lt"/>
                  <a:cs typeface="Aharoni" panose="02010803020104030203" pitchFamily="2" charset="-79"/>
                </a:rPr>
                <a:t>Cambio climático</a:t>
              </a:r>
            </a:p>
          </p:txBody>
        </p:sp>
        <p:pic>
          <p:nvPicPr>
            <p:cNvPr id="31" name="Imagen 30">
              <a:extLst>
                <a:ext uri="{FF2B5EF4-FFF2-40B4-BE49-F238E27FC236}">
                  <a16:creationId xmlns:a16="http://schemas.microsoft.com/office/drawing/2014/main" id="{D2D6716D-E58D-804F-832F-17D758E2416D}"/>
                </a:ext>
              </a:extLst>
            </p:cNvPr>
            <p:cNvPicPr>
              <a:picLocks noChangeAspect="1"/>
            </p:cNvPicPr>
            <p:nvPr/>
          </p:nvPicPr>
          <p:blipFill>
            <a:blip r:embed="rId8">
              <a:clrChange>
                <a:clrFrom>
                  <a:srgbClr val="F5F5F5"/>
                </a:clrFrom>
                <a:clrTo>
                  <a:srgbClr val="F5F5F5">
                    <a:alpha val="0"/>
                  </a:srgbClr>
                </a:clrTo>
              </a:clrChange>
              <a:duotone>
                <a:schemeClr val="accent6">
                  <a:shade val="45000"/>
                  <a:satMod val="135000"/>
                </a:schemeClr>
                <a:prstClr val="white"/>
              </a:duotone>
              <a:extLst>
                <a:ext uri="{BEBA8EAE-BF5A-486C-A8C5-ECC9F3942E4B}">
                  <a14:imgProps xmlns:a14="http://schemas.microsoft.com/office/drawing/2010/main">
                    <a14:imgLayer r:embed="rId9">
                      <a14:imgEffect>
                        <a14:artisticCutout/>
                      </a14:imgEffect>
                    </a14:imgLayer>
                  </a14:imgProps>
                </a:ext>
              </a:extLst>
            </a:blip>
            <a:stretch>
              <a:fillRect/>
            </a:stretch>
          </p:blipFill>
          <p:spPr>
            <a:xfrm>
              <a:off x="1795400" y="3926352"/>
              <a:ext cx="1806850" cy="1225785"/>
            </a:xfrm>
            <a:prstGeom prst="rect">
              <a:avLst/>
            </a:prstGeom>
          </p:spPr>
        </p:pic>
        <p:sp>
          <p:nvSpPr>
            <p:cNvPr id="32" name="Elipse 31">
              <a:extLst>
                <a:ext uri="{FF2B5EF4-FFF2-40B4-BE49-F238E27FC236}">
                  <a16:creationId xmlns:a16="http://schemas.microsoft.com/office/drawing/2014/main" id="{1E1F5448-5BC0-6641-A815-B4E2FF7F6049}"/>
                </a:ext>
              </a:extLst>
            </p:cNvPr>
            <p:cNvSpPr/>
            <p:nvPr/>
          </p:nvSpPr>
          <p:spPr>
            <a:xfrm>
              <a:off x="3514866" y="2633217"/>
              <a:ext cx="1984651" cy="2037918"/>
            </a:xfrm>
            <a:prstGeom prst="ellipse">
              <a:avLst/>
            </a:prstGeom>
            <a:noFill/>
            <a:ln w="57150">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3" name="CuadroTexto 32">
              <a:extLst>
                <a:ext uri="{FF2B5EF4-FFF2-40B4-BE49-F238E27FC236}">
                  <a16:creationId xmlns:a16="http://schemas.microsoft.com/office/drawing/2014/main" id="{FD5C8868-4515-B547-AEE5-4BEAF329B724}"/>
                </a:ext>
              </a:extLst>
            </p:cNvPr>
            <p:cNvSpPr txBox="1"/>
            <p:nvPr/>
          </p:nvSpPr>
          <p:spPr>
            <a:xfrm>
              <a:off x="1900279" y="5073683"/>
              <a:ext cx="1850794" cy="730155"/>
            </a:xfrm>
            <a:prstGeom prst="rect">
              <a:avLst/>
            </a:prstGeom>
            <a:noFill/>
          </p:spPr>
          <p:txBody>
            <a:bodyPr wrap="square" rtlCol="0">
              <a:spAutoFit/>
            </a:bodyPr>
            <a:lstStyle/>
            <a:p>
              <a:pPr algn="ctr"/>
              <a:r>
                <a:rPr lang="es-CO" sz="1200" b="1" dirty="0">
                  <a:latin typeface="+mj-lt"/>
                  <a:cs typeface="Aharoni" panose="02010803020104030203" pitchFamily="2" charset="-79"/>
                </a:rPr>
                <a:t>Aeropuertos verdes</a:t>
              </a:r>
            </a:p>
          </p:txBody>
        </p:sp>
        <p:grpSp>
          <p:nvGrpSpPr>
            <p:cNvPr id="34" name="Grupo 33">
              <a:extLst>
                <a:ext uri="{FF2B5EF4-FFF2-40B4-BE49-F238E27FC236}">
                  <a16:creationId xmlns:a16="http://schemas.microsoft.com/office/drawing/2014/main" id="{8846FA0B-2BDA-3249-AE93-90359BEFA7A3}"/>
                </a:ext>
              </a:extLst>
            </p:cNvPr>
            <p:cNvGrpSpPr/>
            <p:nvPr/>
          </p:nvGrpSpPr>
          <p:grpSpPr>
            <a:xfrm>
              <a:off x="1635597" y="1807414"/>
              <a:ext cx="1847545" cy="1812521"/>
              <a:chOff x="1635597" y="1807414"/>
              <a:chExt cx="1847545" cy="1812521"/>
            </a:xfrm>
          </p:grpSpPr>
          <p:pic>
            <p:nvPicPr>
              <p:cNvPr id="36" name="Imagen 35">
                <a:extLst>
                  <a:ext uri="{FF2B5EF4-FFF2-40B4-BE49-F238E27FC236}">
                    <a16:creationId xmlns:a16="http://schemas.microsoft.com/office/drawing/2014/main" id="{FD42C034-3F9C-C648-BF10-9DDF808F233C}"/>
                  </a:ext>
                </a:extLst>
              </p:cNvPr>
              <p:cNvPicPr>
                <a:picLocks noChangeAspect="1"/>
              </p:cNvPicPr>
              <p:nvPr/>
            </p:nvPicPr>
            <p:blipFill>
              <a:blip r:embed="rId10"/>
              <a:stretch>
                <a:fillRect/>
              </a:stretch>
            </p:blipFill>
            <p:spPr>
              <a:xfrm>
                <a:off x="1635597" y="1807414"/>
                <a:ext cx="1847545" cy="1812521"/>
              </a:xfrm>
              <a:prstGeom prst="rect">
                <a:avLst/>
              </a:prstGeom>
            </p:spPr>
          </p:pic>
          <p:pic>
            <p:nvPicPr>
              <p:cNvPr id="37" name="Imagen 36">
                <a:extLst>
                  <a:ext uri="{FF2B5EF4-FFF2-40B4-BE49-F238E27FC236}">
                    <a16:creationId xmlns:a16="http://schemas.microsoft.com/office/drawing/2014/main" id="{09878A23-9B0B-DF44-A535-A4A8A8A2B045}"/>
                  </a:ext>
                </a:extLst>
              </p:cNvPr>
              <p:cNvPicPr>
                <a:picLocks noChangeAspect="1"/>
              </p:cNvPicPr>
              <p:nvPr/>
            </p:nvPicPr>
            <p:blipFill rotWithShape="1">
              <a:blip r:embed="rId11"/>
              <a:srcRect l="1" r="2645" b="19298"/>
              <a:stretch/>
            </p:blipFill>
            <p:spPr>
              <a:xfrm rot="5400000">
                <a:off x="2544332" y="3009480"/>
                <a:ext cx="220326" cy="568207"/>
              </a:xfrm>
              <a:prstGeom prst="rect">
                <a:avLst/>
              </a:prstGeom>
            </p:spPr>
          </p:pic>
          <p:sp>
            <p:nvSpPr>
              <p:cNvPr id="38" name="Rectángulo 37">
                <a:extLst>
                  <a:ext uri="{FF2B5EF4-FFF2-40B4-BE49-F238E27FC236}">
                    <a16:creationId xmlns:a16="http://schemas.microsoft.com/office/drawing/2014/main" id="{9394D3E6-7935-EC47-900E-A10B6D154C75}"/>
                  </a:ext>
                </a:extLst>
              </p:cNvPr>
              <p:cNvSpPr/>
              <p:nvPr/>
            </p:nvSpPr>
            <p:spPr>
              <a:xfrm>
                <a:off x="2434071" y="3102508"/>
                <a:ext cx="504527" cy="81347"/>
              </a:xfrm>
              <a:prstGeom prst="rect">
                <a:avLst/>
              </a:prstGeom>
              <a:solidFill>
                <a:srgbClr val="77A4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5" name="CuadroTexto 34">
              <a:extLst>
                <a:ext uri="{FF2B5EF4-FFF2-40B4-BE49-F238E27FC236}">
                  <a16:creationId xmlns:a16="http://schemas.microsoft.com/office/drawing/2014/main" id="{3B9928B6-5430-464A-B4CC-DE8FDBAA675E}"/>
                </a:ext>
              </a:extLst>
            </p:cNvPr>
            <p:cNvSpPr txBox="1"/>
            <p:nvPr/>
          </p:nvSpPr>
          <p:spPr>
            <a:xfrm>
              <a:off x="1584661" y="3332201"/>
              <a:ext cx="2231723" cy="730155"/>
            </a:xfrm>
            <a:prstGeom prst="rect">
              <a:avLst/>
            </a:prstGeom>
            <a:noFill/>
          </p:spPr>
          <p:txBody>
            <a:bodyPr wrap="square" rtlCol="0">
              <a:spAutoFit/>
            </a:bodyPr>
            <a:lstStyle/>
            <a:p>
              <a:pPr algn="ctr"/>
              <a:r>
                <a:rPr lang="es-CO" sz="1200" b="1" dirty="0">
                  <a:latin typeface="+mj-lt"/>
                  <a:cs typeface="Aharoni" panose="02010803020104030203" pitchFamily="2" charset="-79"/>
                </a:rPr>
                <a:t>Plan Estratégico Ambiental </a:t>
              </a:r>
            </a:p>
          </p:txBody>
        </p:sp>
      </p:grpSp>
      <p:sp>
        <p:nvSpPr>
          <p:cNvPr id="40" name="Elipse 39">
            <a:extLst>
              <a:ext uri="{FF2B5EF4-FFF2-40B4-BE49-F238E27FC236}">
                <a16:creationId xmlns:a16="http://schemas.microsoft.com/office/drawing/2014/main" id="{4D8AE113-543F-6341-AC1E-0E280BBFDC3A}"/>
              </a:ext>
            </a:extLst>
          </p:cNvPr>
          <p:cNvSpPr/>
          <p:nvPr/>
        </p:nvSpPr>
        <p:spPr>
          <a:xfrm>
            <a:off x="2020962" y="1690354"/>
            <a:ext cx="4391246" cy="4283629"/>
          </a:xfrm>
          <a:prstGeom prst="ellipse">
            <a:avLst/>
          </a:prstGeom>
          <a:noFill/>
          <a:ln w="76200">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1" name="Imagen 40">
            <a:extLst>
              <a:ext uri="{FF2B5EF4-FFF2-40B4-BE49-F238E27FC236}">
                <a16:creationId xmlns:a16="http://schemas.microsoft.com/office/drawing/2014/main" id="{09299FF6-E23A-6542-B806-40EEB9516446}"/>
              </a:ext>
            </a:extLst>
          </p:cNvPr>
          <p:cNvPicPr>
            <a:picLocks noChangeAspect="1"/>
          </p:cNvPicPr>
          <p:nvPr/>
        </p:nvPicPr>
        <p:blipFill>
          <a:blip r:embed="rId12"/>
          <a:stretch>
            <a:fillRect/>
          </a:stretch>
        </p:blipFill>
        <p:spPr>
          <a:xfrm>
            <a:off x="6532592" y="5483147"/>
            <a:ext cx="2543168" cy="854294"/>
          </a:xfrm>
          <a:prstGeom prst="rect">
            <a:avLst/>
          </a:prstGeom>
        </p:spPr>
      </p:pic>
      <p:pic>
        <p:nvPicPr>
          <p:cNvPr id="42" name="Imagen 41">
            <a:extLst>
              <a:ext uri="{FF2B5EF4-FFF2-40B4-BE49-F238E27FC236}">
                <a16:creationId xmlns:a16="http://schemas.microsoft.com/office/drawing/2014/main" id="{A7BB95B3-E845-0A4B-A946-E2039C10B37D}"/>
              </a:ext>
            </a:extLst>
          </p:cNvPr>
          <p:cNvPicPr>
            <a:picLocks noChangeAspect="1"/>
          </p:cNvPicPr>
          <p:nvPr/>
        </p:nvPicPr>
        <p:blipFill>
          <a:blip r:embed="rId13">
            <a:duotone>
              <a:schemeClr val="accent6">
                <a:shade val="45000"/>
                <a:satMod val="135000"/>
              </a:schemeClr>
              <a:prstClr val="white"/>
            </a:duotone>
            <a:extLst>
              <a:ext uri="{BEBA8EAE-BF5A-486C-A8C5-ECC9F3942E4B}">
                <a14:imgProps xmlns:a14="http://schemas.microsoft.com/office/drawing/2010/main">
                  <a14:imgLayer r:embed="rId14">
                    <a14:imgEffect>
                      <a14:artisticCement/>
                    </a14:imgEffect>
                  </a14:imgLayer>
                </a14:imgProps>
              </a:ext>
            </a:extLst>
          </a:blip>
          <a:stretch>
            <a:fillRect/>
          </a:stretch>
        </p:blipFill>
        <p:spPr>
          <a:xfrm>
            <a:off x="6726205" y="4073481"/>
            <a:ext cx="2144762" cy="158060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3" name="Flecha: doblada 28">
            <a:extLst>
              <a:ext uri="{FF2B5EF4-FFF2-40B4-BE49-F238E27FC236}">
                <a16:creationId xmlns:a16="http://schemas.microsoft.com/office/drawing/2014/main" id="{8857FA15-7E0D-4249-8B98-6E6E7E5B9C19}"/>
              </a:ext>
            </a:extLst>
          </p:cNvPr>
          <p:cNvSpPr/>
          <p:nvPr/>
        </p:nvSpPr>
        <p:spPr>
          <a:xfrm flipH="1">
            <a:off x="6605821" y="3308536"/>
            <a:ext cx="1357551" cy="947990"/>
          </a:xfrm>
          <a:prstGeom prst="bentArrow">
            <a:avLst>
              <a:gd name="adj1" fmla="val 12663"/>
              <a:gd name="adj2" fmla="val 25521"/>
              <a:gd name="adj3" fmla="val 25000"/>
              <a:gd name="adj4" fmla="val 43750"/>
            </a:avLst>
          </a:prstGeom>
          <a:solidFill>
            <a:srgbClr val="779E66"/>
          </a:solidFill>
          <a:ln>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44" name="Flecha: doblada 29">
            <a:extLst>
              <a:ext uri="{FF2B5EF4-FFF2-40B4-BE49-F238E27FC236}">
                <a16:creationId xmlns:a16="http://schemas.microsoft.com/office/drawing/2014/main" id="{8801CDD3-5A37-AF46-86BC-A1F050D8565B}"/>
              </a:ext>
            </a:extLst>
          </p:cNvPr>
          <p:cNvSpPr/>
          <p:nvPr/>
        </p:nvSpPr>
        <p:spPr>
          <a:xfrm>
            <a:off x="684809" y="3384704"/>
            <a:ext cx="1252945" cy="894928"/>
          </a:xfrm>
          <a:prstGeom prst="bentArrow">
            <a:avLst>
              <a:gd name="adj1" fmla="val 10743"/>
              <a:gd name="adj2" fmla="val 25521"/>
              <a:gd name="adj3" fmla="val 35693"/>
              <a:gd name="adj4" fmla="val 43750"/>
            </a:avLst>
          </a:prstGeom>
          <a:solidFill>
            <a:srgbClr val="779E66"/>
          </a:solidFill>
          <a:ln>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solidFill>
                <a:schemeClr val="tx1"/>
              </a:solidFill>
            </a:endParaRPr>
          </a:p>
        </p:txBody>
      </p:sp>
      <p:pic>
        <p:nvPicPr>
          <p:cNvPr id="45" name="Imagen 44">
            <a:extLst>
              <a:ext uri="{FF2B5EF4-FFF2-40B4-BE49-F238E27FC236}">
                <a16:creationId xmlns:a16="http://schemas.microsoft.com/office/drawing/2014/main" id="{F96C7531-1E49-FD44-8D53-460F46E03B3C}"/>
              </a:ext>
            </a:extLst>
          </p:cNvPr>
          <p:cNvPicPr>
            <a:picLocks noChangeAspect="1"/>
          </p:cNvPicPr>
          <p:nvPr/>
        </p:nvPicPr>
        <p:blipFill>
          <a:blip r:embed="rId15">
            <a:duotone>
              <a:schemeClr val="accent6">
                <a:shade val="45000"/>
                <a:satMod val="135000"/>
              </a:schemeClr>
              <a:prstClr val="white"/>
            </a:duotone>
          </a:blip>
          <a:stretch>
            <a:fillRect/>
          </a:stretch>
        </p:blipFill>
        <p:spPr>
          <a:xfrm>
            <a:off x="222306" y="1393885"/>
            <a:ext cx="1403369" cy="896130"/>
          </a:xfrm>
          <a:prstGeom prst="rect">
            <a:avLst/>
          </a:prstGeom>
        </p:spPr>
      </p:pic>
      <p:pic>
        <p:nvPicPr>
          <p:cNvPr id="46" name="Imagen 45">
            <a:extLst>
              <a:ext uri="{FF2B5EF4-FFF2-40B4-BE49-F238E27FC236}">
                <a16:creationId xmlns:a16="http://schemas.microsoft.com/office/drawing/2014/main" id="{ADF98F64-46FD-E840-A7E5-E6D4F94140CD}"/>
              </a:ext>
            </a:extLst>
          </p:cNvPr>
          <p:cNvPicPr>
            <a:picLocks noChangeAspect="1"/>
          </p:cNvPicPr>
          <p:nvPr/>
        </p:nvPicPr>
        <p:blipFill>
          <a:blip r:embed="rId16">
            <a:duotone>
              <a:prstClr val="black"/>
              <a:schemeClr val="accent6">
                <a:tint val="45000"/>
                <a:satMod val="400000"/>
              </a:schemeClr>
            </a:duotone>
          </a:blip>
          <a:stretch>
            <a:fillRect/>
          </a:stretch>
        </p:blipFill>
        <p:spPr>
          <a:xfrm>
            <a:off x="6651831" y="1573878"/>
            <a:ext cx="2219136" cy="670618"/>
          </a:xfrm>
          <a:prstGeom prst="rect">
            <a:avLst/>
          </a:prstGeom>
        </p:spPr>
      </p:pic>
      <p:sp>
        <p:nvSpPr>
          <p:cNvPr id="47" name="Flecha: doblada 34">
            <a:extLst>
              <a:ext uri="{FF2B5EF4-FFF2-40B4-BE49-F238E27FC236}">
                <a16:creationId xmlns:a16="http://schemas.microsoft.com/office/drawing/2014/main" id="{30062629-3CB5-3C4B-8FD6-8A67A6D9F8F6}"/>
              </a:ext>
            </a:extLst>
          </p:cNvPr>
          <p:cNvSpPr/>
          <p:nvPr/>
        </p:nvSpPr>
        <p:spPr>
          <a:xfrm flipV="1">
            <a:off x="756894" y="2555963"/>
            <a:ext cx="1167261" cy="752573"/>
          </a:xfrm>
          <a:prstGeom prst="bentArrow">
            <a:avLst>
              <a:gd name="adj1" fmla="val 13697"/>
              <a:gd name="adj2" fmla="val 27640"/>
              <a:gd name="adj3" fmla="val 39128"/>
              <a:gd name="adj4" fmla="val 43750"/>
            </a:avLst>
          </a:prstGeom>
          <a:solidFill>
            <a:srgbClr val="779E66"/>
          </a:solidFill>
          <a:ln>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solidFill>
                <a:schemeClr val="tx1"/>
              </a:solidFill>
            </a:endParaRPr>
          </a:p>
        </p:txBody>
      </p:sp>
      <p:pic>
        <p:nvPicPr>
          <p:cNvPr id="48" name="Imagen 47">
            <a:extLst>
              <a:ext uri="{FF2B5EF4-FFF2-40B4-BE49-F238E27FC236}">
                <a16:creationId xmlns:a16="http://schemas.microsoft.com/office/drawing/2014/main" id="{A723BCE5-B84F-154C-AD59-5DB059605B2C}"/>
              </a:ext>
            </a:extLst>
          </p:cNvPr>
          <p:cNvPicPr>
            <a:picLocks noChangeAspect="1"/>
          </p:cNvPicPr>
          <p:nvPr/>
        </p:nvPicPr>
        <p:blipFill>
          <a:blip r:embed="rId17">
            <a:duotone>
              <a:schemeClr val="accent6">
                <a:shade val="45000"/>
                <a:satMod val="135000"/>
              </a:schemeClr>
              <a:prstClr val="white"/>
            </a:duotone>
            <a:extLst>
              <a:ext uri="{BEBA8EAE-BF5A-486C-A8C5-ECC9F3942E4B}">
                <a14:imgProps xmlns:a14="http://schemas.microsoft.com/office/drawing/2010/main">
                  <a14:imgLayer r:embed="rId18">
                    <a14:imgEffect>
                      <a14:sharpenSoften amount="25000"/>
                    </a14:imgEffect>
                    <a14:imgEffect>
                      <a14:saturation sat="300000"/>
                    </a14:imgEffect>
                  </a14:imgLayer>
                </a14:imgProps>
              </a:ext>
            </a:extLst>
          </a:blip>
          <a:stretch>
            <a:fillRect/>
          </a:stretch>
        </p:blipFill>
        <p:spPr>
          <a:xfrm>
            <a:off x="146876" y="4352408"/>
            <a:ext cx="1734249" cy="1926943"/>
          </a:xfrm>
          <a:prstGeom prst="rect">
            <a:avLst/>
          </a:prstGeom>
        </p:spPr>
      </p:pic>
      <p:sp>
        <p:nvSpPr>
          <p:cNvPr id="49" name="Flecha: doblada 36">
            <a:extLst>
              <a:ext uri="{FF2B5EF4-FFF2-40B4-BE49-F238E27FC236}">
                <a16:creationId xmlns:a16="http://schemas.microsoft.com/office/drawing/2014/main" id="{FB50E382-674D-624B-8359-853416A223F5}"/>
              </a:ext>
            </a:extLst>
          </p:cNvPr>
          <p:cNvSpPr/>
          <p:nvPr/>
        </p:nvSpPr>
        <p:spPr>
          <a:xfrm flipH="1" flipV="1">
            <a:off x="6605820" y="2312901"/>
            <a:ext cx="1357551" cy="967359"/>
          </a:xfrm>
          <a:prstGeom prst="bentArrow">
            <a:avLst>
              <a:gd name="adj1" fmla="val 14009"/>
              <a:gd name="adj2" fmla="val 25521"/>
              <a:gd name="adj3" fmla="val 25000"/>
              <a:gd name="adj4" fmla="val 43750"/>
            </a:avLst>
          </a:prstGeom>
          <a:solidFill>
            <a:srgbClr val="779E66"/>
          </a:solidFill>
          <a:ln>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CO">
              <a:solidFill>
                <a:schemeClr val="tx1"/>
              </a:solidFill>
            </a:endParaRPr>
          </a:p>
        </p:txBody>
      </p:sp>
      <p:sp>
        <p:nvSpPr>
          <p:cNvPr id="50" name="CuadroTexto 49">
            <a:extLst>
              <a:ext uri="{FF2B5EF4-FFF2-40B4-BE49-F238E27FC236}">
                <a16:creationId xmlns:a16="http://schemas.microsoft.com/office/drawing/2014/main" id="{26744CE9-3D76-434F-84CE-F856E8C94C06}"/>
              </a:ext>
            </a:extLst>
          </p:cNvPr>
          <p:cNvSpPr txBox="1"/>
          <p:nvPr/>
        </p:nvSpPr>
        <p:spPr>
          <a:xfrm>
            <a:off x="222306" y="6237522"/>
            <a:ext cx="1522513" cy="307777"/>
          </a:xfrm>
          <a:prstGeom prst="rect">
            <a:avLst/>
          </a:prstGeom>
          <a:noFill/>
        </p:spPr>
        <p:txBody>
          <a:bodyPr wrap="square" rtlCol="0">
            <a:spAutoFit/>
          </a:bodyPr>
          <a:lstStyle/>
          <a:p>
            <a:pPr algn="ctr"/>
            <a:r>
              <a:rPr lang="es-CO" sz="1400" dirty="0">
                <a:solidFill>
                  <a:schemeClr val="accent6">
                    <a:lumMod val="75000"/>
                  </a:schemeClr>
                </a:solidFill>
                <a:latin typeface="Aharoni" panose="02010803020104030203" pitchFamily="2" charset="-79"/>
                <a:cs typeface="Aharoni" panose="02010803020104030203" pitchFamily="2" charset="-79"/>
              </a:rPr>
              <a:t>INDICADORES</a:t>
            </a:r>
          </a:p>
        </p:txBody>
      </p:sp>
    </p:spTree>
    <p:extLst>
      <p:ext uri="{BB962C8B-B14F-4D97-AF65-F5344CB8AC3E}">
        <p14:creationId xmlns:p14="http://schemas.microsoft.com/office/powerpoint/2010/main" val="69086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218125"/>
            <a:ext cx="8393430" cy="724237"/>
          </a:xfrm>
        </p:spPr>
        <p:txBody>
          <a:bodyPr>
            <a:noAutofit/>
          </a:bodyPr>
          <a:lstStyle/>
          <a:p>
            <a:r>
              <a:rPr lang="es-MX" dirty="0">
                <a:solidFill>
                  <a:srgbClr val="001C36"/>
                </a:solidFill>
                <a:latin typeface="Futura LT Medium" panose="02000804020000020003" pitchFamily="2" charset="0"/>
              </a:rPr>
              <a:t>Nuestra Aproximación</a:t>
            </a:r>
            <a:endParaRPr lang="es-PE" dirty="0">
              <a:solidFill>
                <a:srgbClr val="001C36"/>
              </a:solidFill>
              <a:latin typeface="Futura LT Medium" panose="02000804020000020003" pitchFamily="2" charset="0"/>
            </a:endParaRPr>
          </a:p>
        </p:txBody>
      </p:sp>
      <p:pic>
        <p:nvPicPr>
          <p:cNvPr id="9" name="Imagen 8">
            <a:extLst>
              <a:ext uri="{FF2B5EF4-FFF2-40B4-BE49-F238E27FC236}">
                <a16:creationId xmlns:a16="http://schemas.microsoft.com/office/drawing/2014/main" id="{CEA67B60-8C67-4D4F-9938-823962AA9103}"/>
              </a:ext>
            </a:extLst>
          </p:cNvPr>
          <p:cNvPicPr>
            <a:picLocks noChangeAspect="1"/>
          </p:cNvPicPr>
          <p:nvPr/>
        </p:nvPicPr>
        <p:blipFill>
          <a:blip r:embed="rId2"/>
          <a:stretch>
            <a:fillRect/>
          </a:stretch>
        </p:blipFill>
        <p:spPr>
          <a:xfrm>
            <a:off x="8192085" y="91196"/>
            <a:ext cx="1415268" cy="1176361"/>
          </a:xfrm>
          <a:prstGeom prst="rect">
            <a:avLst/>
          </a:prstGeom>
          <a:solidFill>
            <a:schemeClr val="bg1"/>
          </a:solid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3198"/>
            <a:ext cx="2514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ángulo 38">
            <a:extLst>
              <a:ext uri="{FF2B5EF4-FFF2-40B4-BE49-F238E27FC236}">
                <a16:creationId xmlns:a16="http://schemas.microsoft.com/office/drawing/2014/main" id="{B6269BCD-9E55-704E-B23D-79455A3851F4}"/>
              </a:ext>
            </a:extLst>
          </p:cNvPr>
          <p:cNvSpPr/>
          <p:nvPr/>
        </p:nvSpPr>
        <p:spPr>
          <a:xfrm>
            <a:off x="0" y="873309"/>
            <a:ext cx="4192173" cy="535531"/>
          </a:xfrm>
          <a:prstGeom prst="rect">
            <a:avLst/>
          </a:prstGeom>
        </p:spPr>
        <p:txBody>
          <a:bodyPr wrap="none">
            <a:spAutoFit/>
          </a:bodyPr>
          <a:lstStyle/>
          <a:p>
            <a:pPr>
              <a:lnSpc>
                <a:spcPct val="90000"/>
              </a:lnSpc>
              <a:spcBef>
                <a:spcPct val="0"/>
              </a:spcBef>
            </a:pPr>
            <a:r>
              <a:rPr lang="es-CO" sz="3200" dirty="0">
                <a:solidFill>
                  <a:srgbClr val="001C36"/>
                </a:solidFill>
                <a:latin typeface="Futura LT Medium" panose="02000804020000020003" pitchFamily="2" charset="0"/>
                <a:ea typeface="+mj-ea"/>
                <a:cs typeface="+mj-cs"/>
              </a:rPr>
              <a:t>Un modelo sostenible</a:t>
            </a:r>
          </a:p>
        </p:txBody>
      </p:sp>
      <p:grpSp>
        <p:nvGrpSpPr>
          <p:cNvPr id="51" name="Grupo 50">
            <a:extLst>
              <a:ext uri="{FF2B5EF4-FFF2-40B4-BE49-F238E27FC236}">
                <a16:creationId xmlns:a16="http://schemas.microsoft.com/office/drawing/2014/main" id="{0613A7D4-9545-9448-BB50-65F42F93C6A8}"/>
              </a:ext>
            </a:extLst>
          </p:cNvPr>
          <p:cNvGrpSpPr/>
          <p:nvPr/>
        </p:nvGrpSpPr>
        <p:grpSpPr>
          <a:xfrm>
            <a:off x="317398" y="1839741"/>
            <a:ext cx="8582321" cy="4144950"/>
            <a:chOff x="-1370475" y="1764819"/>
            <a:chExt cx="9981077" cy="4820499"/>
          </a:xfrm>
        </p:grpSpPr>
        <p:cxnSp>
          <p:nvCxnSpPr>
            <p:cNvPr id="52" name="Conector recto de flecha 51">
              <a:extLst>
                <a:ext uri="{FF2B5EF4-FFF2-40B4-BE49-F238E27FC236}">
                  <a16:creationId xmlns:a16="http://schemas.microsoft.com/office/drawing/2014/main" id="{3DC6529E-F7CD-4E4D-9CE8-9B72B617D4EC}"/>
                </a:ext>
              </a:extLst>
            </p:cNvPr>
            <p:cNvCxnSpPr/>
            <p:nvPr/>
          </p:nvCxnSpPr>
          <p:spPr>
            <a:xfrm>
              <a:off x="-894903" y="5156605"/>
              <a:ext cx="9356651" cy="0"/>
            </a:xfrm>
            <a:prstGeom prst="straightConnector1">
              <a:avLst/>
            </a:prstGeom>
            <a:ln w="76200">
              <a:solidFill>
                <a:srgbClr val="8BB172"/>
              </a:solidFill>
              <a:tailEnd type="triangle"/>
            </a:ln>
          </p:spPr>
          <p:style>
            <a:lnRef idx="1">
              <a:schemeClr val="accent1"/>
            </a:lnRef>
            <a:fillRef idx="0">
              <a:schemeClr val="accent1"/>
            </a:fillRef>
            <a:effectRef idx="0">
              <a:schemeClr val="accent1"/>
            </a:effectRef>
            <a:fontRef idx="minor">
              <a:schemeClr val="tx1"/>
            </a:fontRef>
          </p:style>
        </p:cxnSp>
        <p:sp>
          <p:nvSpPr>
            <p:cNvPr id="53" name="Elipse 52">
              <a:extLst>
                <a:ext uri="{FF2B5EF4-FFF2-40B4-BE49-F238E27FC236}">
                  <a16:creationId xmlns:a16="http://schemas.microsoft.com/office/drawing/2014/main" id="{C31C76F5-98E5-C948-9D4B-A61A76E9AA57}"/>
                </a:ext>
              </a:extLst>
            </p:cNvPr>
            <p:cNvSpPr/>
            <p:nvPr/>
          </p:nvSpPr>
          <p:spPr>
            <a:xfrm>
              <a:off x="-165255" y="3267744"/>
              <a:ext cx="973721" cy="985540"/>
            </a:xfrm>
            <a:prstGeom prst="ellipse">
              <a:avLst/>
            </a:prstGeom>
            <a:noFill/>
            <a:ln w="57150">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4" name="Elipse 53">
              <a:extLst>
                <a:ext uri="{FF2B5EF4-FFF2-40B4-BE49-F238E27FC236}">
                  <a16:creationId xmlns:a16="http://schemas.microsoft.com/office/drawing/2014/main" id="{F7F8D9F8-2E2B-3A4A-9296-9670DA70FECE}"/>
                </a:ext>
              </a:extLst>
            </p:cNvPr>
            <p:cNvSpPr/>
            <p:nvPr/>
          </p:nvSpPr>
          <p:spPr>
            <a:xfrm>
              <a:off x="304250" y="2469856"/>
              <a:ext cx="1065582" cy="985540"/>
            </a:xfrm>
            <a:prstGeom prst="ellipse">
              <a:avLst/>
            </a:prstGeom>
            <a:noFill/>
            <a:ln w="57150">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5" name="Imagen 54">
              <a:extLst>
                <a:ext uri="{FF2B5EF4-FFF2-40B4-BE49-F238E27FC236}">
                  <a16:creationId xmlns:a16="http://schemas.microsoft.com/office/drawing/2014/main" id="{AA0DF783-2F77-F94C-9840-903AA51548F2}"/>
                </a:ext>
              </a:extLst>
            </p:cNvPr>
            <p:cNvPicPr>
              <a:picLocks noChangeAspect="1"/>
            </p:cNvPicPr>
            <p:nvPr/>
          </p:nvPicPr>
          <p:blipFill>
            <a:blip r:embed="rId4"/>
            <a:stretch>
              <a:fillRect/>
            </a:stretch>
          </p:blipFill>
          <p:spPr>
            <a:xfrm>
              <a:off x="-1370475" y="1938679"/>
              <a:ext cx="1810979" cy="1663934"/>
            </a:xfrm>
            <a:prstGeom prst="rect">
              <a:avLst/>
            </a:prstGeom>
          </p:spPr>
        </p:pic>
        <p:pic>
          <p:nvPicPr>
            <p:cNvPr id="56" name="Imagen 55">
              <a:extLst>
                <a:ext uri="{FF2B5EF4-FFF2-40B4-BE49-F238E27FC236}">
                  <a16:creationId xmlns:a16="http://schemas.microsoft.com/office/drawing/2014/main" id="{52D87529-50AD-214C-934B-F4F41A80F70A}"/>
                </a:ext>
              </a:extLst>
            </p:cNvPr>
            <p:cNvPicPr>
              <a:picLocks noChangeAspect="1"/>
            </p:cNvPicPr>
            <p:nvPr/>
          </p:nvPicPr>
          <p:blipFill>
            <a:blip r:embed="rId5"/>
            <a:stretch>
              <a:fillRect/>
            </a:stretch>
          </p:blipFill>
          <p:spPr>
            <a:xfrm>
              <a:off x="576759" y="2751621"/>
              <a:ext cx="509086" cy="580174"/>
            </a:xfrm>
            <a:prstGeom prst="rect">
              <a:avLst/>
            </a:prstGeom>
          </p:spPr>
        </p:pic>
        <p:sp>
          <p:nvSpPr>
            <p:cNvPr id="57" name="officeArt object">
              <a:extLst>
                <a:ext uri="{FF2B5EF4-FFF2-40B4-BE49-F238E27FC236}">
                  <a16:creationId xmlns:a16="http://schemas.microsoft.com/office/drawing/2014/main" id="{0D0D9681-640E-3542-ACFE-D4F025FD9923}"/>
                </a:ext>
              </a:extLst>
            </p:cNvPr>
            <p:cNvSpPr/>
            <p:nvPr/>
          </p:nvSpPr>
          <p:spPr>
            <a:xfrm rot="21129578">
              <a:off x="-28684" y="3460692"/>
              <a:ext cx="763270" cy="635000"/>
            </a:xfrm>
            <a:custGeom>
              <a:avLst/>
              <a:gdLst/>
              <a:ahLst/>
              <a:cxnLst>
                <a:cxn ang="0">
                  <a:pos x="wd2" y="hd2"/>
                </a:cxn>
                <a:cxn ang="5400000">
                  <a:pos x="wd2" y="hd2"/>
                </a:cxn>
                <a:cxn ang="10800000">
                  <a:pos x="wd2" y="hd2"/>
                </a:cxn>
                <a:cxn ang="16200000">
                  <a:pos x="wd2" y="hd2"/>
                </a:cxn>
              </a:cxnLst>
              <a:rect l="0" t="0" r="r" b="b"/>
              <a:pathLst>
                <a:path w="21524" h="20440" extrusionOk="0">
                  <a:moveTo>
                    <a:pt x="6" y="6010"/>
                  </a:moveTo>
                  <a:cubicBezTo>
                    <a:pt x="-76" y="7881"/>
                    <a:pt x="691" y="9655"/>
                    <a:pt x="1999" y="10610"/>
                  </a:cubicBezTo>
                  <a:lnTo>
                    <a:pt x="4584" y="10219"/>
                  </a:lnTo>
                  <a:lnTo>
                    <a:pt x="2738" y="8585"/>
                  </a:lnTo>
                  <a:cubicBezTo>
                    <a:pt x="3173" y="8307"/>
                    <a:pt x="3677" y="8237"/>
                    <a:pt x="4152" y="8386"/>
                  </a:cubicBezTo>
                  <a:cubicBezTo>
                    <a:pt x="4684" y="8554"/>
                    <a:pt x="5130" y="8983"/>
                    <a:pt x="5641" y="9227"/>
                  </a:cubicBezTo>
                  <a:cubicBezTo>
                    <a:pt x="6369" y="9574"/>
                    <a:pt x="7180" y="9531"/>
                    <a:pt x="7880" y="9109"/>
                  </a:cubicBezTo>
                  <a:lnTo>
                    <a:pt x="2953" y="5946"/>
                  </a:lnTo>
                  <a:cubicBezTo>
                    <a:pt x="3729" y="5701"/>
                    <a:pt x="4542" y="5696"/>
                    <a:pt x="5321" y="5931"/>
                  </a:cubicBezTo>
                  <a:cubicBezTo>
                    <a:pt x="6143" y="6180"/>
                    <a:pt x="6892" y="6686"/>
                    <a:pt x="7652" y="7147"/>
                  </a:cubicBezTo>
                  <a:cubicBezTo>
                    <a:pt x="8344" y="7567"/>
                    <a:pt x="9050" y="7952"/>
                    <a:pt x="9769" y="8300"/>
                  </a:cubicBezTo>
                  <a:cubicBezTo>
                    <a:pt x="10243" y="8150"/>
                    <a:pt x="10718" y="8000"/>
                    <a:pt x="11193" y="7849"/>
                  </a:cubicBezTo>
                  <a:cubicBezTo>
                    <a:pt x="12168" y="7540"/>
                    <a:pt x="13142" y="7230"/>
                    <a:pt x="14116" y="6924"/>
                  </a:cubicBezTo>
                  <a:cubicBezTo>
                    <a:pt x="15055" y="6629"/>
                    <a:pt x="16045" y="6340"/>
                    <a:pt x="16955" y="6789"/>
                  </a:cubicBezTo>
                  <a:cubicBezTo>
                    <a:pt x="17200" y="6910"/>
                    <a:pt x="17427" y="7082"/>
                    <a:pt x="17625" y="7299"/>
                  </a:cubicBezTo>
                  <a:lnTo>
                    <a:pt x="10867" y="9914"/>
                  </a:lnTo>
                  <a:cubicBezTo>
                    <a:pt x="10527" y="10466"/>
                    <a:pt x="10200" y="11031"/>
                    <a:pt x="9885" y="11606"/>
                  </a:cubicBezTo>
                  <a:cubicBezTo>
                    <a:pt x="9181" y="12894"/>
                    <a:pt x="8520" y="14265"/>
                    <a:pt x="7467" y="15114"/>
                  </a:cubicBezTo>
                  <a:cubicBezTo>
                    <a:pt x="6934" y="15544"/>
                    <a:pt x="6329" y="15811"/>
                    <a:pt x="5699" y="15893"/>
                  </a:cubicBezTo>
                  <a:cubicBezTo>
                    <a:pt x="5866" y="15483"/>
                    <a:pt x="6537" y="14422"/>
                    <a:pt x="7170" y="13349"/>
                  </a:cubicBezTo>
                  <a:cubicBezTo>
                    <a:pt x="7803" y="12276"/>
                    <a:pt x="8399" y="11191"/>
                    <a:pt x="8415" y="10733"/>
                  </a:cubicBezTo>
                  <a:cubicBezTo>
                    <a:pt x="7700" y="10869"/>
                    <a:pt x="7000" y="11062"/>
                    <a:pt x="6522" y="11712"/>
                  </a:cubicBezTo>
                  <a:cubicBezTo>
                    <a:pt x="6151" y="12218"/>
                    <a:pt x="5997" y="12934"/>
                    <a:pt x="5608" y="13429"/>
                  </a:cubicBezTo>
                  <a:cubicBezTo>
                    <a:pt x="5195" y="13954"/>
                    <a:pt x="4582" y="14157"/>
                    <a:pt x="4013" y="13961"/>
                  </a:cubicBezTo>
                  <a:lnTo>
                    <a:pt x="5012" y="11839"/>
                  </a:lnTo>
                  <a:lnTo>
                    <a:pt x="2464" y="12974"/>
                  </a:lnTo>
                  <a:lnTo>
                    <a:pt x="1700" y="19078"/>
                  </a:lnTo>
                  <a:cubicBezTo>
                    <a:pt x="6410" y="21504"/>
                    <a:pt x="11839" y="20654"/>
                    <a:pt x="15941" y="16806"/>
                  </a:cubicBezTo>
                  <a:cubicBezTo>
                    <a:pt x="19142" y="13802"/>
                    <a:pt x="21179" y="9259"/>
                    <a:pt x="21524" y="4262"/>
                  </a:cubicBezTo>
                  <a:cubicBezTo>
                    <a:pt x="19393" y="4403"/>
                    <a:pt x="17250" y="4025"/>
                    <a:pt x="15235" y="3171"/>
                  </a:cubicBezTo>
                  <a:cubicBezTo>
                    <a:pt x="12012" y="1805"/>
                    <a:pt x="8685" y="-96"/>
                    <a:pt x="5677" y="3"/>
                  </a:cubicBezTo>
                  <a:cubicBezTo>
                    <a:pt x="2620" y="104"/>
                    <a:pt x="177" y="2111"/>
                    <a:pt x="6" y="6010"/>
                  </a:cubicBezTo>
                  <a:close/>
                </a:path>
              </a:pathLst>
            </a:custGeom>
            <a:solidFill>
              <a:srgbClr val="8BB172"/>
            </a:solidFill>
            <a:ln w="12700" cap="flat">
              <a:noFill/>
              <a:miter lim="400000"/>
            </a:ln>
            <a:effectLst/>
          </p:spPr>
          <p:txBody>
            <a:bodyPr/>
            <a:lstStyle/>
            <a:p>
              <a:endParaRPr lang="es-CO"/>
            </a:p>
          </p:txBody>
        </p:sp>
        <p:cxnSp>
          <p:nvCxnSpPr>
            <p:cNvPr id="58" name="Conector recto 57">
              <a:extLst>
                <a:ext uri="{FF2B5EF4-FFF2-40B4-BE49-F238E27FC236}">
                  <a16:creationId xmlns:a16="http://schemas.microsoft.com/office/drawing/2014/main" id="{70504E5C-3D9C-C74E-970C-976A81294F32}"/>
                </a:ext>
              </a:extLst>
            </p:cNvPr>
            <p:cNvCxnSpPr/>
            <p:nvPr/>
          </p:nvCxnSpPr>
          <p:spPr>
            <a:xfrm>
              <a:off x="1746264" y="1967210"/>
              <a:ext cx="0" cy="3621963"/>
            </a:xfrm>
            <a:prstGeom prst="line">
              <a:avLst/>
            </a:prstGeom>
            <a:ln w="57150">
              <a:solidFill>
                <a:srgbClr val="8BB172"/>
              </a:solidFill>
            </a:ln>
          </p:spPr>
          <p:style>
            <a:lnRef idx="1">
              <a:schemeClr val="accent1"/>
            </a:lnRef>
            <a:fillRef idx="0">
              <a:schemeClr val="accent1"/>
            </a:fillRef>
            <a:effectRef idx="0">
              <a:schemeClr val="accent1"/>
            </a:effectRef>
            <a:fontRef idx="minor">
              <a:schemeClr val="tx1"/>
            </a:fontRef>
          </p:style>
        </p:cxnSp>
        <p:sp>
          <p:nvSpPr>
            <p:cNvPr id="59" name="CuadroTexto 58">
              <a:extLst>
                <a:ext uri="{FF2B5EF4-FFF2-40B4-BE49-F238E27FC236}">
                  <a16:creationId xmlns:a16="http://schemas.microsoft.com/office/drawing/2014/main" id="{A6FD0AB1-8A2E-524C-9AE2-EED1BD74517B}"/>
                </a:ext>
              </a:extLst>
            </p:cNvPr>
            <p:cNvSpPr txBox="1"/>
            <p:nvPr/>
          </p:nvSpPr>
          <p:spPr>
            <a:xfrm>
              <a:off x="-894903" y="5170720"/>
              <a:ext cx="1807534" cy="823258"/>
            </a:xfrm>
            <a:prstGeom prst="rect">
              <a:avLst/>
            </a:prstGeom>
            <a:noFill/>
          </p:spPr>
          <p:txBody>
            <a:bodyPr wrap="square" rtlCol="0">
              <a:spAutoFit/>
            </a:bodyPr>
            <a:lstStyle/>
            <a:p>
              <a:pPr algn="ctr"/>
              <a:r>
                <a:rPr lang="es-CO" sz="4000" b="1" dirty="0">
                  <a:solidFill>
                    <a:schemeClr val="accent6">
                      <a:lumMod val="75000"/>
                    </a:schemeClr>
                  </a:solidFill>
                  <a:latin typeface="Calibri Light "/>
                  <a:cs typeface="Aharoni" panose="02010803020104030203" pitchFamily="2" charset="-79"/>
                </a:rPr>
                <a:t>1994</a:t>
              </a:r>
            </a:p>
          </p:txBody>
        </p:sp>
        <p:sp>
          <p:nvSpPr>
            <p:cNvPr id="60" name="CuadroTexto 59">
              <a:extLst>
                <a:ext uri="{FF2B5EF4-FFF2-40B4-BE49-F238E27FC236}">
                  <a16:creationId xmlns:a16="http://schemas.microsoft.com/office/drawing/2014/main" id="{1908FB77-4FBE-C144-9D6D-E3C483AF8F6D}"/>
                </a:ext>
              </a:extLst>
            </p:cNvPr>
            <p:cNvSpPr txBox="1"/>
            <p:nvPr/>
          </p:nvSpPr>
          <p:spPr>
            <a:xfrm>
              <a:off x="2582265" y="5170720"/>
              <a:ext cx="1807534" cy="823258"/>
            </a:xfrm>
            <a:prstGeom prst="rect">
              <a:avLst/>
            </a:prstGeom>
            <a:noFill/>
          </p:spPr>
          <p:txBody>
            <a:bodyPr wrap="square" rtlCol="0">
              <a:spAutoFit/>
            </a:bodyPr>
            <a:lstStyle/>
            <a:p>
              <a:pPr algn="ctr"/>
              <a:r>
                <a:rPr lang="es-CO" sz="4000" b="1" dirty="0">
                  <a:solidFill>
                    <a:schemeClr val="accent6">
                      <a:lumMod val="75000"/>
                    </a:schemeClr>
                  </a:solidFill>
                  <a:latin typeface="Calibri Light "/>
                  <a:cs typeface="Aharoni" panose="02010803020104030203" pitchFamily="2" charset="-79"/>
                </a:rPr>
                <a:t>2019</a:t>
              </a:r>
            </a:p>
          </p:txBody>
        </p:sp>
        <p:sp>
          <p:nvSpPr>
            <p:cNvPr id="61" name="CuadroTexto 60">
              <a:extLst>
                <a:ext uri="{FF2B5EF4-FFF2-40B4-BE49-F238E27FC236}">
                  <a16:creationId xmlns:a16="http://schemas.microsoft.com/office/drawing/2014/main" id="{96FA381D-1047-D843-9B69-F7EFE069CEEB}"/>
                </a:ext>
              </a:extLst>
            </p:cNvPr>
            <p:cNvSpPr txBox="1"/>
            <p:nvPr/>
          </p:nvSpPr>
          <p:spPr>
            <a:xfrm>
              <a:off x="6052209" y="5142491"/>
              <a:ext cx="1807534" cy="823258"/>
            </a:xfrm>
            <a:prstGeom prst="rect">
              <a:avLst/>
            </a:prstGeom>
            <a:noFill/>
          </p:spPr>
          <p:txBody>
            <a:bodyPr wrap="square" rtlCol="0">
              <a:spAutoFit/>
            </a:bodyPr>
            <a:lstStyle/>
            <a:p>
              <a:pPr algn="ctr"/>
              <a:r>
                <a:rPr lang="es-CO" sz="4000" b="1" dirty="0">
                  <a:solidFill>
                    <a:schemeClr val="accent6">
                      <a:lumMod val="75000"/>
                    </a:schemeClr>
                  </a:solidFill>
                  <a:latin typeface="Calibri Light "/>
                  <a:cs typeface="Aharoni" panose="02010803020104030203" pitchFamily="2" charset="-79"/>
                </a:rPr>
                <a:t>2030</a:t>
              </a:r>
            </a:p>
          </p:txBody>
        </p:sp>
        <p:pic>
          <p:nvPicPr>
            <p:cNvPr id="62" name="Imagen 61">
              <a:extLst>
                <a:ext uri="{FF2B5EF4-FFF2-40B4-BE49-F238E27FC236}">
                  <a16:creationId xmlns:a16="http://schemas.microsoft.com/office/drawing/2014/main" id="{70A6DCF2-0C2B-D649-AC60-9849CCCC593E}"/>
                </a:ext>
              </a:extLst>
            </p:cNvPr>
            <p:cNvPicPr>
              <a:picLocks noChangeAspect="1"/>
            </p:cNvPicPr>
            <p:nvPr/>
          </p:nvPicPr>
          <p:blipFill>
            <a:blip r:embed="rId4"/>
            <a:stretch>
              <a:fillRect/>
            </a:stretch>
          </p:blipFill>
          <p:spPr>
            <a:xfrm>
              <a:off x="1979008" y="1919654"/>
              <a:ext cx="1810979" cy="1663934"/>
            </a:xfrm>
            <a:prstGeom prst="rect">
              <a:avLst/>
            </a:prstGeom>
          </p:spPr>
        </p:pic>
        <p:sp>
          <p:nvSpPr>
            <p:cNvPr id="63" name="Elipse 62">
              <a:extLst>
                <a:ext uri="{FF2B5EF4-FFF2-40B4-BE49-F238E27FC236}">
                  <a16:creationId xmlns:a16="http://schemas.microsoft.com/office/drawing/2014/main" id="{DB47DE88-24BB-EE4E-AB86-DFE55467B229}"/>
                </a:ext>
              </a:extLst>
            </p:cNvPr>
            <p:cNvSpPr/>
            <p:nvPr/>
          </p:nvSpPr>
          <p:spPr>
            <a:xfrm>
              <a:off x="3253328" y="1933739"/>
              <a:ext cx="1650956" cy="1634438"/>
            </a:xfrm>
            <a:prstGeom prst="ellipse">
              <a:avLst/>
            </a:prstGeom>
            <a:noFill/>
            <a:ln w="57150">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64" name="Imagen 63">
              <a:extLst>
                <a:ext uri="{FF2B5EF4-FFF2-40B4-BE49-F238E27FC236}">
                  <a16:creationId xmlns:a16="http://schemas.microsoft.com/office/drawing/2014/main" id="{1F1A4BAA-F6F0-0149-BB32-B595B623A422}"/>
                </a:ext>
              </a:extLst>
            </p:cNvPr>
            <p:cNvPicPr>
              <a:picLocks noChangeAspect="1"/>
            </p:cNvPicPr>
            <p:nvPr/>
          </p:nvPicPr>
          <p:blipFill>
            <a:blip r:embed="rId5"/>
            <a:stretch>
              <a:fillRect/>
            </a:stretch>
          </p:blipFill>
          <p:spPr>
            <a:xfrm>
              <a:off x="3896550" y="2374952"/>
              <a:ext cx="678419" cy="752450"/>
            </a:xfrm>
            <a:prstGeom prst="rect">
              <a:avLst/>
            </a:prstGeom>
          </p:spPr>
        </p:pic>
        <p:sp>
          <p:nvSpPr>
            <p:cNvPr id="65" name="Elipse 64">
              <a:extLst>
                <a:ext uri="{FF2B5EF4-FFF2-40B4-BE49-F238E27FC236}">
                  <a16:creationId xmlns:a16="http://schemas.microsoft.com/office/drawing/2014/main" id="{1D431577-5C38-3A46-9459-5FBED946279E}"/>
                </a:ext>
              </a:extLst>
            </p:cNvPr>
            <p:cNvSpPr/>
            <p:nvPr/>
          </p:nvSpPr>
          <p:spPr>
            <a:xfrm>
              <a:off x="2621185" y="2912503"/>
              <a:ext cx="1650955" cy="1634438"/>
            </a:xfrm>
            <a:prstGeom prst="ellipse">
              <a:avLst/>
            </a:prstGeom>
            <a:noFill/>
            <a:ln w="57150">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officeArt object">
              <a:extLst>
                <a:ext uri="{FF2B5EF4-FFF2-40B4-BE49-F238E27FC236}">
                  <a16:creationId xmlns:a16="http://schemas.microsoft.com/office/drawing/2014/main" id="{766BBD86-9D31-0A44-A2F4-D3EC49E9976C}"/>
                </a:ext>
              </a:extLst>
            </p:cNvPr>
            <p:cNvSpPr/>
            <p:nvPr/>
          </p:nvSpPr>
          <p:spPr>
            <a:xfrm rot="21129578">
              <a:off x="6738732" y="3947849"/>
              <a:ext cx="701697" cy="594175"/>
            </a:xfrm>
            <a:custGeom>
              <a:avLst/>
              <a:gdLst/>
              <a:ahLst/>
              <a:cxnLst>
                <a:cxn ang="0">
                  <a:pos x="wd2" y="hd2"/>
                </a:cxn>
                <a:cxn ang="5400000">
                  <a:pos x="wd2" y="hd2"/>
                </a:cxn>
                <a:cxn ang="10800000">
                  <a:pos x="wd2" y="hd2"/>
                </a:cxn>
                <a:cxn ang="16200000">
                  <a:pos x="wd2" y="hd2"/>
                </a:cxn>
              </a:cxnLst>
              <a:rect l="0" t="0" r="r" b="b"/>
              <a:pathLst>
                <a:path w="21524" h="20440" extrusionOk="0">
                  <a:moveTo>
                    <a:pt x="6" y="6010"/>
                  </a:moveTo>
                  <a:cubicBezTo>
                    <a:pt x="-76" y="7881"/>
                    <a:pt x="691" y="9655"/>
                    <a:pt x="1999" y="10610"/>
                  </a:cubicBezTo>
                  <a:lnTo>
                    <a:pt x="4584" y="10219"/>
                  </a:lnTo>
                  <a:lnTo>
                    <a:pt x="2738" y="8585"/>
                  </a:lnTo>
                  <a:cubicBezTo>
                    <a:pt x="3173" y="8307"/>
                    <a:pt x="3677" y="8237"/>
                    <a:pt x="4152" y="8386"/>
                  </a:cubicBezTo>
                  <a:cubicBezTo>
                    <a:pt x="4684" y="8554"/>
                    <a:pt x="5130" y="8983"/>
                    <a:pt x="5641" y="9227"/>
                  </a:cubicBezTo>
                  <a:cubicBezTo>
                    <a:pt x="6369" y="9574"/>
                    <a:pt x="7180" y="9531"/>
                    <a:pt x="7880" y="9109"/>
                  </a:cubicBezTo>
                  <a:lnTo>
                    <a:pt x="2953" y="5946"/>
                  </a:lnTo>
                  <a:cubicBezTo>
                    <a:pt x="3729" y="5701"/>
                    <a:pt x="4542" y="5696"/>
                    <a:pt x="5321" y="5931"/>
                  </a:cubicBezTo>
                  <a:cubicBezTo>
                    <a:pt x="6143" y="6180"/>
                    <a:pt x="6892" y="6686"/>
                    <a:pt x="7652" y="7147"/>
                  </a:cubicBezTo>
                  <a:cubicBezTo>
                    <a:pt x="8344" y="7567"/>
                    <a:pt x="9050" y="7952"/>
                    <a:pt x="9769" y="8300"/>
                  </a:cubicBezTo>
                  <a:cubicBezTo>
                    <a:pt x="10243" y="8150"/>
                    <a:pt x="10718" y="8000"/>
                    <a:pt x="11193" y="7849"/>
                  </a:cubicBezTo>
                  <a:cubicBezTo>
                    <a:pt x="12168" y="7540"/>
                    <a:pt x="13142" y="7230"/>
                    <a:pt x="14116" y="6924"/>
                  </a:cubicBezTo>
                  <a:cubicBezTo>
                    <a:pt x="15055" y="6629"/>
                    <a:pt x="16045" y="6340"/>
                    <a:pt x="16955" y="6789"/>
                  </a:cubicBezTo>
                  <a:cubicBezTo>
                    <a:pt x="17200" y="6910"/>
                    <a:pt x="17427" y="7082"/>
                    <a:pt x="17625" y="7299"/>
                  </a:cubicBezTo>
                  <a:lnTo>
                    <a:pt x="10867" y="9914"/>
                  </a:lnTo>
                  <a:cubicBezTo>
                    <a:pt x="10527" y="10466"/>
                    <a:pt x="10200" y="11031"/>
                    <a:pt x="9885" y="11606"/>
                  </a:cubicBezTo>
                  <a:cubicBezTo>
                    <a:pt x="9181" y="12894"/>
                    <a:pt x="8520" y="14265"/>
                    <a:pt x="7467" y="15114"/>
                  </a:cubicBezTo>
                  <a:cubicBezTo>
                    <a:pt x="6934" y="15544"/>
                    <a:pt x="6329" y="15811"/>
                    <a:pt x="5699" y="15893"/>
                  </a:cubicBezTo>
                  <a:cubicBezTo>
                    <a:pt x="5866" y="15483"/>
                    <a:pt x="6537" y="14422"/>
                    <a:pt x="7170" y="13349"/>
                  </a:cubicBezTo>
                  <a:cubicBezTo>
                    <a:pt x="7803" y="12276"/>
                    <a:pt x="8399" y="11191"/>
                    <a:pt x="8415" y="10733"/>
                  </a:cubicBezTo>
                  <a:cubicBezTo>
                    <a:pt x="7700" y="10869"/>
                    <a:pt x="7000" y="11062"/>
                    <a:pt x="6522" y="11712"/>
                  </a:cubicBezTo>
                  <a:cubicBezTo>
                    <a:pt x="6151" y="12218"/>
                    <a:pt x="5997" y="12934"/>
                    <a:pt x="5608" y="13429"/>
                  </a:cubicBezTo>
                  <a:cubicBezTo>
                    <a:pt x="5195" y="13954"/>
                    <a:pt x="4582" y="14157"/>
                    <a:pt x="4013" y="13961"/>
                  </a:cubicBezTo>
                  <a:lnTo>
                    <a:pt x="5012" y="11839"/>
                  </a:lnTo>
                  <a:lnTo>
                    <a:pt x="2464" y="12974"/>
                  </a:lnTo>
                  <a:lnTo>
                    <a:pt x="1700" y="19078"/>
                  </a:lnTo>
                  <a:cubicBezTo>
                    <a:pt x="6410" y="21504"/>
                    <a:pt x="11839" y="20654"/>
                    <a:pt x="15941" y="16806"/>
                  </a:cubicBezTo>
                  <a:cubicBezTo>
                    <a:pt x="19142" y="13802"/>
                    <a:pt x="21179" y="9259"/>
                    <a:pt x="21524" y="4262"/>
                  </a:cubicBezTo>
                  <a:cubicBezTo>
                    <a:pt x="19393" y="4403"/>
                    <a:pt x="17250" y="4025"/>
                    <a:pt x="15235" y="3171"/>
                  </a:cubicBezTo>
                  <a:cubicBezTo>
                    <a:pt x="12012" y="1805"/>
                    <a:pt x="8685" y="-96"/>
                    <a:pt x="5677" y="3"/>
                  </a:cubicBezTo>
                  <a:cubicBezTo>
                    <a:pt x="2620" y="104"/>
                    <a:pt x="177" y="2111"/>
                    <a:pt x="6" y="6010"/>
                  </a:cubicBezTo>
                  <a:close/>
                </a:path>
              </a:pathLst>
            </a:custGeom>
            <a:solidFill>
              <a:srgbClr val="8BB172"/>
            </a:solidFill>
            <a:ln w="12700" cap="flat">
              <a:noFill/>
              <a:miter lim="400000"/>
            </a:ln>
            <a:effectLst/>
          </p:spPr>
          <p:txBody>
            <a:bodyPr/>
            <a:lstStyle/>
            <a:p>
              <a:endParaRPr lang="es-CO"/>
            </a:p>
          </p:txBody>
        </p:sp>
        <p:cxnSp>
          <p:nvCxnSpPr>
            <p:cNvPr id="67" name="Conector recto 66">
              <a:extLst>
                <a:ext uri="{FF2B5EF4-FFF2-40B4-BE49-F238E27FC236}">
                  <a16:creationId xmlns:a16="http://schemas.microsoft.com/office/drawing/2014/main" id="{0112685E-87C4-D04E-AFB2-CF662CB85039}"/>
                </a:ext>
              </a:extLst>
            </p:cNvPr>
            <p:cNvCxnSpPr/>
            <p:nvPr/>
          </p:nvCxnSpPr>
          <p:spPr>
            <a:xfrm>
              <a:off x="5130969" y="1967210"/>
              <a:ext cx="0" cy="3621963"/>
            </a:xfrm>
            <a:prstGeom prst="line">
              <a:avLst/>
            </a:prstGeom>
            <a:ln w="57150">
              <a:solidFill>
                <a:srgbClr val="8BB172"/>
              </a:solidFill>
            </a:ln>
          </p:spPr>
          <p:style>
            <a:lnRef idx="1">
              <a:schemeClr val="accent1"/>
            </a:lnRef>
            <a:fillRef idx="0">
              <a:schemeClr val="accent1"/>
            </a:fillRef>
            <a:effectRef idx="0">
              <a:schemeClr val="accent1"/>
            </a:effectRef>
            <a:fontRef idx="minor">
              <a:schemeClr val="tx1"/>
            </a:fontRef>
          </p:style>
        </p:cxnSp>
        <p:sp>
          <p:nvSpPr>
            <p:cNvPr id="68" name="Elipse 67">
              <a:extLst>
                <a:ext uri="{FF2B5EF4-FFF2-40B4-BE49-F238E27FC236}">
                  <a16:creationId xmlns:a16="http://schemas.microsoft.com/office/drawing/2014/main" id="{83C7C45E-CBFC-5045-8CF5-E3AE0518078B}"/>
                </a:ext>
              </a:extLst>
            </p:cNvPr>
            <p:cNvSpPr/>
            <p:nvPr/>
          </p:nvSpPr>
          <p:spPr>
            <a:xfrm>
              <a:off x="5679686" y="1764819"/>
              <a:ext cx="2930916" cy="2870735"/>
            </a:xfrm>
            <a:prstGeom prst="ellipse">
              <a:avLst/>
            </a:prstGeom>
            <a:noFill/>
            <a:ln w="57150">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9" name="officeArt object">
              <a:extLst>
                <a:ext uri="{FF2B5EF4-FFF2-40B4-BE49-F238E27FC236}">
                  <a16:creationId xmlns:a16="http://schemas.microsoft.com/office/drawing/2014/main" id="{146957AA-3D59-C647-990B-B77ADB77731A}"/>
                </a:ext>
              </a:extLst>
            </p:cNvPr>
            <p:cNvSpPr/>
            <p:nvPr/>
          </p:nvSpPr>
          <p:spPr>
            <a:xfrm rot="21129578">
              <a:off x="3213155" y="3899390"/>
              <a:ext cx="833500" cy="567000"/>
            </a:xfrm>
            <a:custGeom>
              <a:avLst/>
              <a:gdLst/>
              <a:ahLst/>
              <a:cxnLst>
                <a:cxn ang="0">
                  <a:pos x="wd2" y="hd2"/>
                </a:cxn>
                <a:cxn ang="5400000">
                  <a:pos x="wd2" y="hd2"/>
                </a:cxn>
                <a:cxn ang="10800000">
                  <a:pos x="wd2" y="hd2"/>
                </a:cxn>
                <a:cxn ang="16200000">
                  <a:pos x="wd2" y="hd2"/>
                </a:cxn>
              </a:cxnLst>
              <a:rect l="0" t="0" r="r" b="b"/>
              <a:pathLst>
                <a:path w="21524" h="20440" extrusionOk="0">
                  <a:moveTo>
                    <a:pt x="6" y="6010"/>
                  </a:moveTo>
                  <a:cubicBezTo>
                    <a:pt x="-76" y="7881"/>
                    <a:pt x="691" y="9655"/>
                    <a:pt x="1999" y="10610"/>
                  </a:cubicBezTo>
                  <a:lnTo>
                    <a:pt x="4584" y="10219"/>
                  </a:lnTo>
                  <a:lnTo>
                    <a:pt x="2738" y="8585"/>
                  </a:lnTo>
                  <a:cubicBezTo>
                    <a:pt x="3173" y="8307"/>
                    <a:pt x="3677" y="8237"/>
                    <a:pt x="4152" y="8386"/>
                  </a:cubicBezTo>
                  <a:cubicBezTo>
                    <a:pt x="4684" y="8554"/>
                    <a:pt x="5130" y="8983"/>
                    <a:pt x="5641" y="9227"/>
                  </a:cubicBezTo>
                  <a:cubicBezTo>
                    <a:pt x="6369" y="9574"/>
                    <a:pt x="7180" y="9531"/>
                    <a:pt x="7880" y="9109"/>
                  </a:cubicBezTo>
                  <a:lnTo>
                    <a:pt x="2953" y="5946"/>
                  </a:lnTo>
                  <a:cubicBezTo>
                    <a:pt x="3729" y="5701"/>
                    <a:pt x="4542" y="5696"/>
                    <a:pt x="5321" y="5931"/>
                  </a:cubicBezTo>
                  <a:cubicBezTo>
                    <a:pt x="6143" y="6180"/>
                    <a:pt x="6892" y="6686"/>
                    <a:pt x="7652" y="7147"/>
                  </a:cubicBezTo>
                  <a:cubicBezTo>
                    <a:pt x="8344" y="7567"/>
                    <a:pt x="9050" y="7952"/>
                    <a:pt x="9769" y="8300"/>
                  </a:cubicBezTo>
                  <a:cubicBezTo>
                    <a:pt x="10243" y="8150"/>
                    <a:pt x="10718" y="8000"/>
                    <a:pt x="11193" y="7849"/>
                  </a:cubicBezTo>
                  <a:cubicBezTo>
                    <a:pt x="12168" y="7540"/>
                    <a:pt x="13142" y="7230"/>
                    <a:pt x="14116" y="6924"/>
                  </a:cubicBezTo>
                  <a:cubicBezTo>
                    <a:pt x="15055" y="6629"/>
                    <a:pt x="16045" y="6340"/>
                    <a:pt x="16955" y="6789"/>
                  </a:cubicBezTo>
                  <a:cubicBezTo>
                    <a:pt x="17200" y="6910"/>
                    <a:pt x="17427" y="7082"/>
                    <a:pt x="17625" y="7299"/>
                  </a:cubicBezTo>
                  <a:lnTo>
                    <a:pt x="10867" y="9914"/>
                  </a:lnTo>
                  <a:cubicBezTo>
                    <a:pt x="10527" y="10466"/>
                    <a:pt x="10200" y="11031"/>
                    <a:pt x="9885" y="11606"/>
                  </a:cubicBezTo>
                  <a:cubicBezTo>
                    <a:pt x="9181" y="12894"/>
                    <a:pt x="8520" y="14265"/>
                    <a:pt x="7467" y="15114"/>
                  </a:cubicBezTo>
                  <a:cubicBezTo>
                    <a:pt x="6934" y="15544"/>
                    <a:pt x="6329" y="15811"/>
                    <a:pt x="5699" y="15893"/>
                  </a:cubicBezTo>
                  <a:cubicBezTo>
                    <a:pt x="5866" y="15483"/>
                    <a:pt x="6537" y="14422"/>
                    <a:pt x="7170" y="13349"/>
                  </a:cubicBezTo>
                  <a:cubicBezTo>
                    <a:pt x="7803" y="12276"/>
                    <a:pt x="8399" y="11191"/>
                    <a:pt x="8415" y="10733"/>
                  </a:cubicBezTo>
                  <a:cubicBezTo>
                    <a:pt x="7700" y="10869"/>
                    <a:pt x="7000" y="11062"/>
                    <a:pt x="6522" y="11712"/>
                  </a:cubicBezTo>
                  <a:cubicBezTo>
                    <a:pt x="6151" y="12218"/>
                    <a:pt x="5997" y="12934"/>
                    <a:pt x="5608" y="13429"/>
                  </a:cubicBezTo>
                  <a:cubicBezTo>
                    <a:pt x="5195" y="13954"/>
                    <a:pt x="4582" y="14157"/>
                    <a:pt x="4013" y="13961"/>
                  </a:cubicBezTo>
                  <a:lnTo>
                    <a:pt x="5012" y="11839"/>
                  </a:lnTo>
                  <a:lnTo>
                    <a:pt x="2464" y="12974"/>
                  </a:lnTo>
                  <a:lnTo>
                    <a:pt x="1700" y="19078"/>
                  </a:lnTo>
                  <a:cubicBezTo>
                    <a:pt x="6410" y="21504"/>
                    <a:pt x="11839" y="20654"/>
                    <a:pt x="15941" y="16806"/>
                  </a:cubicBezTo>
                  <a:cubicBezTo>
                    <a:pt x="19142" y="13802"/>
                    <a:pt x="21179" y="9259"/>
                    <a:pt x="21524" y="4262"/>
                  </a:cubicBezTo>
                  <a:cubicBezTo>
                    <a:pt x="19393" y="4403"/>
                    <a:pt x="17250" y="4025"/>
                    <a:pt x="15235" y="3171"/>
                  </a:cubicBezTo>
                  <a:cubicBezTo>
                    <a:pt x="12012" y="1805"/>
                    <a:pt x="8685" y="-96"/>
                    <a:pt x="5677" y="3"/>
                  </a:cubicBezTo>
                  <a:cubicBezTo>
                    <a:pt x="2620" y="104"/>
                    <a:pt x="177" y="2111"/>
                    <a:pt x="6" y="6010"/>
                  </a:cubicBezTo>
                  <a:close/>
                </a:path>
              </a:pathLst>
            </a:custGeom>
            <a:solidFill>
              <a:srgbClr val="8BB172"/>
            </a:solidFill>
            <a:ln w="12700" cap="flat">
              <a:noFill/>
              <a:miter lim="400000"/>
            </a:ln>
            <a:effectLst/>
          </p:spPr>
          <p:txBody>
            <a:bodyPr/>
            <a:lstStyle/>
            <a:p>
              <a:endParaRPr lang="es-CO"/>
            </a:p>
          </p:txBody>
        </p:sp>
        <p:pic>
          <p:nvPicPr>
            <p:cNvPr id="70" name="Imagen 69">
              <a:extLst>
                <a:ext uri="{FF2B5EF4-FFF2-40B4-BE49-F238E27FC236}">
                  <a16:creationId xmlns:a16="http://schemas.microsoft.com/office/drawing/2014/main" id="{54309242-9916-8940-BF54-30E82CC32195}"/>
                </a:ext>
              </a:extLst>
            </p:cNvPr>
            <p:cNvPicPr>
              <a:picLocks noChangeAspect="1"/>
            </p:cNvPicPr>
            <p:nvPr/>
          </p:nvPicPr>
          <p:blipFill>
            <a:blip r:embed="rId4"/>
            <a:stretch>
              <a:fillRect/>
            </a:stretch>
          </p:blipFill>
          <p:spPr>
            <a:xfrm>
              <a:off x="5684096" y="2093577"/>
              <a:ext cx="1810979" cy="1663934"/>
            </a:xfrm>
            <a:prstGeom prst="rect">
              <a:avLst/>
            </a:prstGeom>
          </p:spPr>
        </p:pic>
        <p:sp>
          <p:nvSpPr>
            <p:cNvPr id="71" name="Elipse 70">
              <a:extLst>
                <a:ext uri="{FF2B5EF4-FFF2-40B4-BE49-F238E27FC236}">
                  <a16:creationId xmlns:a16="http://schemas.microsoft.com/office/drawing/2014/main" id="{1B30F013-C442-854B-9349-E93EF9B3A1CC}"/>
                </a:ext>
              </a:extLst>
            </p:cNvPr>
            <p:cNvSpPr/>
            <p:nvPr/>
          </p:nvSpPr>
          <p:spPr>
            <a:xfrm>
              <a:off x="6883466" y="2137642"/>
              <a:ext cx="1650956" cy="1634438"/>
            </a:xfrm>
            <a:prstGeom prst="ellipse">
              <a:avLst/>
            </a:prstGeom>
            <a:noFill/>
            <a:ln w="57150">
              <a:solidFill>
                <a:srgbClr val="8BB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2" name="Imagen 71">
              <a:extLst>
                <a:ext uri="{FF2B5EF4-FFF2-40B4-BE49-F238E27FC236}">
                  <a16:creationId xmlns:a16="http://schemas.microsoft.com/office/drawing/2014/main" id="{18163E44-E7A5-B84F-8454-FAD23349CF93}"/>
                </a:ext>
              </a:extLst>
            </p:cNvPr>
            <p:cNvPicPr>
              <a:picLocks noChangeAspect="1"/>
            </p:cNvPicPr>
            <p:nvPr/>
          </p:nvPicPr>
          <p:blipFill>
            <a:blip r:embed="rId5"/>
            <a:stretch>
              <a:fillRect/>
            </a:stretch>
          </p:blipFill>
          <p:spPr>
            <a:xfrm>
              <a:off x="7601638" y="2548875"/>
              <a:ext cx="678419" cy="752450"/>
            </a:xfrm>
            <a:prstGeom prst="rect">
              <a:avLst/>
            </a:prstGeom>
          </p:spPr>
        </p:pic>
        <p:sp>
          <p:nvSpPr>
            <p:cNvPr id="73" name="Elipse 72">
              <a:extLst>
                <a:ext uri="{FF2B5EF4-FFF2-40B4-BE49-F238E27FC236}">
                  <a16:creationId xmlns:a16="http://schemas.microsoft.com/office/drawing/2014/main" id="{DCC7D1DB-22A4-8740-8268-4B6E02551938}"/>
                </a:ext>
              </a:extLst>
            </p:cNvPr>
            <p:cNvSpPr/>
            <p:nvPr/>
          </p:nvSpPr>
          <p:spPr>
            <a:xfrm>
              <a:off x="6850818" y="2350788"/>
              <a:ext cx="641452" cy="11838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74" name="Conector recto de flecha 73">
              <a:extLst>
                <a:ext uri="{FF2B5EF4-FFF2-40B4-BE49-F238E27FC236}">
                  <a16:creationId xmlns:a16="http://schemas.microsoft.com/office/drawing/2014/main" id="{A8C3B3C3-6E06-EE4C-9220-4983D8E1E9BC}"/>
                </a:ext>
              </a:extLst>
            </p:cNvPr>
            <p:cNvCxnSpPr/>
            <p:nvPr/>
          </p:nvCxnSpPr>
          <p:spPr>
            <a:xfrm flipV="1">
              <a:off x="3813367" y="3594610"/>
              <a:ext cx="8045" cy="222861"/>
            </a:xfrm>
            <a:prstGeom prst="straightConnector1">
              <a:avLst/>
            </a:prstGeom>
            <a:ln w="28575">
              <a:solidFill>
                <a:srgbClr val="8BB17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ector recto de flecha 74">
              <a:extLst>
                <a:ext uri="{FF2B5EF4-FFF2-40B4-BE49-F238E27FC236}">
                  <a16:creationId xmlns:a16="http://schemas.microsoft.com/office/drawing/2014/main" id="{FD30B8D4-F554-8048-9270-4FC30D08F3FB}"/>
                </a:ext>
              </a:extLst>
            </p:cNvPr>
            <p:cNvCxnSpPr>
              <a:cxnSpLocks/>
            </p:cNvCxnSpPr>
            <p:nvPr/>
          </p:nvCxnSpPr>
          <p:spPr>
            <a:xfrm flipH="1">
              <a:off x="3765842" y="2259766"/>
              <a:ext cx="289020" cy="96"/>
            </a:xfrm>
            <a:prstGeom prst="straightConnector1">
              <a:avLst/>
            </a:prstGeom>
            <a:ln w="28575">
              <a:solidFill>
                <a:srgbClr val="8BB172"/>
              </a:solidFill>
              <a:tailEnd type="triangle"/>
            </a:ln>
          </p:spPr>
          <p:style>
            <a:lnRef idx="1">
              <a:schemeClr val="accent1"/>
            </a:lnRef>
            <a:fillRef idx="0">
              <a:schemeClr val="accent1"/>
            </a:fillRef>
            <a:effectRef idx="0">
              <a:schemeClr val="accent1"/>
            </a:effectRef>
            <a:fontRef idx="minor">
              <a:schemeClr val="tx1"/>
            </a:fontRef>
          </p:style>
        </p:cxnSp>
        <p:pic>
          <p:nvPicPr>
            <p:cNvPr id="76" name="Imagen 75">
              <a:extLst>
                <a:ext uri="{FF2B5EF4-FFF2-40B4-BE49-F238E27FC236}">
                  <a16:creationId xmlns:a16="http://schemas.microsoft.com/office/drawing/2014/main" id="{08A2298C-7C75-C346-ADC7-642A80BADE1B}"/>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tretch>
              <a:fillRect/>
            </a:stretch>
          </p:blipFill>
          <p:spPr>
            <a:xfrm>
              <a:off x="4752851" y="5501018"/>
              <a:ext cx="1103472" cy="780356"/>
            </a:xfrm>
            <a:prstGeom prst="rect">
              <a:avLst/>
            </a:prstGeom>
          </p:spPr>
        </p:pic>
        <p:pic>
          <p:nvPicPr>
            <p:cNvPr id="77" name="Imagen 76">
              <a:extLst>
                <a:ext uri="{FF2B5EF4-FFF2-40B4-BE49-F238E27FC236}">
                  <a16:creationId xmlns:a16="http://schemas.microsoft.com/office/drawing/2014/main" id="{D4018921-F1F6-2A46-A318-8DD16D0DC18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Lst>
            </a:blip>
            <a:stretch>
              <a:fillRect/>
            </a:stretch>
          </p:blipFill>
          <p:spPr>
            <a:xfrm>
              <a:off x="1352585" y="5503517"/>
              <a:ext cx="1103472" cy="780356"/>
            </a:xfrm>
            <a:prstGeom prst="rect">
              <a:avLst/>
            </a:prstGeom>
          </p:spPr>
        </p:pic>
        <p:sp>
          <p:nvSpPr>
            <p:cNvPr id="78" name="CuadroTexto 77">
              <a:extLst>
                <a:ext uri="{FF2B5EF4-FFF2-40B4-BE49-F238E27FC236}">
                  <a16:creationId xmlns:a16="http://schemas.microsoft.com/office/drawing/2014/main" id="{92212A99-F022-4B45-9B8C-49F336908AD0}"/>
                </a:ext>
              </a:extLst>
            </p:cNvPr>
            <p:cNvSpPr txBox="1"/>
            <p:nvPr/>
          </p:nvSpPr>
          <p:spPr>
            <a:xfrm>
              <a:off x="2255013" y="5833647"/>
              <a:ext cx="2418244" cy="751671"/>
            </a:xfrm>
            <a:prstGeom prst="rect">
              <a:avLst/>
            </a:prstGeom>
            <a:noFill/>
          </p:spPr>
          <p:txBody>
            <a:bodyPr wrap="square" rtlCol="0">
              <a:spAutoFit/>
            </a:bodyPr>
            <a:lstStyle/>
            <a:p>
              <a:pPr algn="ctr"/>
              <a:r>
                <a:rPr lang="es-CO" b="1" dirty="0">
                  <a:solidFill>
                    <a:schemeClr val="accent6">
                      <a:lumMod val="75000"/>
                    </a:schemeClr>
                  </a:solidFill>
                  <a:latin typeface="Calibri Light "/>
                  <a:cs typeface="Aharoni" panose="02010803020104030203" pitchFamily="2" charset="-79"/>
                </a:rPr>
                <a:t>GOBIERNO CORPORATIVO</a:t>
              </a:r>
            </a:p>
          </p:txBody>
        </p:sp>
        <p:sp>
          <p:nvSpPr>
            <p:cNvPr id="79" name="CuadroTexto 78">
              <a:extLst>
                <a:ext uri="{FF2B5EF4-FFF2-40B4-BE49-F238E27FC236}">
                  <a16:creationId xmlns:a16="http://schemas.microsoft.com/office/drawing/2014/main" id="{546A3219-E707-D146-8C34-6755FF892205}"/>
                </a:ext>
              </a:extLst>
            </p:cNvPr>
            <p:cNvSpPr txBox="1"/>
            <p:nvPr/>
          </p:nvSpPr>
          <p:spPr>
            <a:xfrm>
              <a:off x="5935918" y="5833647"/>
              <a:ext cx="2040119" cy="751671"/>
            </a:xfrm>
            <a:prstGeom prst="rect">
              <a:avLst/>
            </a:prstGeom>
            <a:noFill/>
          </p:spPr>
          <p:txBody>
            <a:bodyPr wrap="square" rtlCol="0">
              <a:spAutoFit/>
            </a:bodyPr>
            <a:lstStyle/>
            <a:p>
              <a:pPr algn="ctr"/>
              <a:r>
                <a:rPr lang="es-CO" b="1" dirty="0">
                  <a:solidFill>
                    <a:schemeClr val="accent6">
                      <a:lumMod val="75000"/>
                    </a:schemeClr>
                  </a:solidFill>
                  <a:latin typeface="Calibri Light "/>
                  <a:cs typeface="Aharoni" panose="02010803020104030203" pitchFamily="2" charset="-79"/>
                </a:rPr>
                <a:t>GESTIÓN Y LIDERAZGO </a:t>
              </a:r>
            </a:p>
          </p:txBody>
        </p:sp>
        <p:sp>
          <p:nvSpPr>
            <p:cNvPr id="80" name="CuadroTexto 79">
              <a:extLst>
                <a:ext uri="{FF2B5EF4-FFF2-40B4-BE49-F238E27FC236}">
                  <a16:creationId xmlns:a16="http://schemas.microsoft.com/office/drawing/2014/main" id="{4F1BAF1E-18C6-DF4C-B7FC-C72A1ACC6BDC}"/>
                </a:ext>
              </a:extLst>
            </p:cNvPr>
            <p:cNvSpPr txBox="1"/>
            <p:nvPr/>
          </p:nvSpPr>
          <p:spPr>
            <a:xfrm>
              <a:off x="-1154134" y="5814338"/>
              <a:ext cx="2462314" cy="429526"/>
            </a:xfrm>
            <a:prstGeom prst="rect">
              <a:avLst/>
            </a:prstGeom>
            <a:noFill/>
          </p:spPr>
          <p:txBody>
            <a:bodyPr wrap="square" rtlCol="0">
              <a:spAutoFit/>
            </a:bodyPr>
            <a:lstStyle/>
            <a:p>
              <a:pPr algn="ctr"/>
              <a:r>
                <a:rPr lang="es-CO" b="1" dirty="0">
                  <a:solidFill>
                    <a:schemeClr val="accent6">
                      <a:lumMod val="75000"/>
                    </a:schemeClr>
                  </a:solidFill>
                  <a:latin typeface="Calibri Light "/>
                  <a:cs typeface="Aharoni" panose="02010803020104030203" pitchFamily="2" charset="-79"/>
                </a:rPr>
                <a:t>APRENDIZAJE</a:t>
              </a:r>
            </a:p>
          </p:txBody>
        </p:sp>
        <p:pic>
          <p:nvPicPr>
            <p:cNvPr id="81" name="Imagen 80">
              <a:extLst>
                <a:ext uri="{FF2B5EF4-FFF2-40B4-BE49-F238E27FC236}">
                  <a16:creationId xmlns:a16="http://schemas.microsoft.com/office/drawing/2014/main" id="{DDC2D967-010A-4C44-B3D8-5AFCF8B8C23B}"/>
                </a:ext>
              </a:extLst>
            </p:cNvPr>
            <p:cNvPicPr>
              <a:picLocks noChangeAspect="1"/>
            </p:cNvPicPr>
            <p:nvPr/>
          </p:nvPicPr>
          <p:blipFill rotWithShape="1">
            <a:blip r:embed="rId8">
              <a:duotone>
                <a:schemeClr val="accent6">
                  <a:shade val="45000"/>
                  <a:satMod val="135000"/>
                </a:schemeClr>
                <a:prstClr val="white"/>
              </a:duotone>
            </a:blip>
            <a:srcRect l="11354" r="15339"/>
            <a:stretch/>
          </p:blipFill>
          <p:spPr>
            <a:xfrm>
              <a:off x="6813519" y="3120392"/>
              <a:ext cx="640440" cy="699611"/>
            </a:xfrm>
            <a:prstGeom prst="rect">
              <a:avLst/>
            </a:prstGeom>
          </p:spPr>
        </p:pic>
        <p:cxnSp>
          <p:nvCxnSpPr>
            <p:cNvPr id="82" name="Conector recto de flecha 81">
              <a:extLst>
                <a:ext uri="{FF2B5EF4-FFF2-40B4-BE49-F238E27FC236}">
                  <a16:creationId xmlns:a16="http://schemas.microsoft.com/office/drawing/2014/main" id="{9535FAB8-382F-1B45-A452-B1EAAED5AFDC}"/>
                </a:ext>
              </a:extLst>
            </p:cNvPr>
            <p:cNvCxnSpPr/>
            <p:nvPr/>
          </p:nvCxnSpPr>
          <p:spPr>
            <a:xfrm flipV="1">
              <a:off x="3141307" y="3582118"/>
              <a:ext cx="8045" cy="222861"/>
            </a:xfrm>
            <a:prstGeom prst="straightConnector1">
              <a:avLst/>
            </a:prstGeom>
            <a:ln w="28575">
              <a:solidFill>
                <a:srgbClr val="8BB17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5443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0" y="218125"/>
            <a:ext cx="8393430" cy="724237"/>
          </a:xfrm>
        </p:spPr>
        <p:txBody>
          <a:bodyPr>
            <a:noAutofit/>
          </a:bodyPr>
          <a:lstStyle/>
          <a:p>
            <a:r>
              <a:rPr lang="es-MX" dirty="0">
                <a:solidFill>
                  <a:srgbClr val="001C36"/>
                </a:solidFill>
                <a:latin typeface="Futura LT Medium" panose="02000804020000020003" pitchFamily="2" charset="0"/>
              </a:rPr>
              <a:t>Nuestra Aproximación</a:t>
            </a:r>
            <a:endParaRPr lang="es-PE" dirty="0">
              <a:solidFill>
                <a:srgbClr val="001C36"/>
              </a:solidFill>
              <a:latin typeface="Futura LT Medium" panose="02000804020000020003" pitchFamily="2" charset="0"/>
            </a:endParaRPr>
          </a:p>
        </p:txBody>
      </p:sp>
      <p:pic>
        <p:nvPicPr>
          <p:cNvPr id="9" name="Imagen 8">
            <a:extLst>
              <a:ext uri="{FF2B5EF4-FFF2-40B4-BE49-F238E27FC236}">
                <a16:creationId xmlns:a16="http://schemas.microsoft.com/office/drawing/2014/main" id="{CEA67B60-8C67-4D4F-9938-823962AA9103}"/>
              </a:ext>
            </a:extLst>
          </p:cNvPr>
          <p:cNvPicPr>
            <a:picLocks noChangeAspect="1"/>
          </p:cNvPicPr>
          <p:nvPr/>
        </p:nvPicPr>
        <p:blipFill>
          <a:blip r:embed="rId2"/>
          <a:stretch>
            <a:fillRect/>
          </a:stretch>
        </p:blipFill>
        <p:spPr>
          <a:xfrm>
            <a:off x="8192085" y="91196"/>
            <a:ext cx="1415268" cy="1176361"/>
          </a:xfrm>
          <a:prstGeom prst="rect">
            <a:avLst/>
          </a:prstGeom>
          <a:solidFill>
            <a:schemeClr val="bg1"/>
          </a:solid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3198"/>
            <a:ext cx="2514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ángulo 38">
            <a:extLst>
              <a:ext uri="{FF2B5EF4-FFF2-40B4-BE49-F238E27FC236}">
                <a16:creationId xmlns:a16="http://schemas.microsoft.com/office/drawing/2014/main" id="{B6269BCD-9E55-704E-B23D-79455A3851F4}"/>
              </a:ext>
            </a:extLst>
          </p:cNvPr>
          <p:cNvSpPr/>
          <p:nvPr/>
        </p:nvSpPr>
        <p:spPr>
          <a:xfrm>
            <a:off x="0" y="873309"/>
            <a:ext cx="4192173" cy="535531"/>
          </a:xfrm>
          <a:prstGeom prst="rect">
            <a:avLst/>
          </a:prstGeom>
        </p:spPr>
        <p:txBody>
          <a:bodyPr wrap="none">
            <a:spAutoFit/>
          </a:bodyPr>
          <a:lstStyle/>
          <a:p>
            <a:pPr>
              <a:lnSpc>
                <a:spcPct val="90000"/>
              </a:lnSpc>
              <a:spcBef>
                <a:spcPct val="0"/>
              </a:spcBef>
            </a:pPr>
            <a:r>
              <a:rPr lang="es-CO" sz="3200" dirty="0">
                <a:solidFill>
                  <a:srgbClr val="001C36"/>
                </a:solidFill>
                <a:latin typeface="Futura LT Medium" panose="02000804020000020003" pitchFamily="2" charset="0"/>
                <a:ea typeface="+mj-ea"/>
                <a:cs typeface="+mj-cs"/>
              </a:rPr>
              <a:t>Un modelo sostenible</a:t>
            </a:r>
          </a:p>
        </p:txBody>
      </p:sp>
      <p:sp>
        <p:nvSpPr>
          <p:cNvPr id="38" name="3 Rectángulo">
            <a:extLst>
              <a:ext uri="{FF2B5EF4-FFF2-40B4-BE49-F238E27FC236}">
                <a16:creationId xmlns:a16="http://schemas.microsoft.com/office/drawing/2014/main" id="{734D0337-2B68-D046-90C1-110D8B795A52}"/>
              </a:ext>
            </a:extLst>
          </p:cNvPr>
          <p:cNvSpPr/>
          <p:nvPr/>
        </p:nvSpPr>
        <p:spPr>
          <a:xfrm>
            <a:off x="618744" y="1753261"/>
            <a:ext cx="8061960" cy="2923877"/>
          </a:xfrm>
          <a:prstGeom prst="rect">
            <a:avLst/>
          </a:prstGeom>
        </p:spPr>
        <p:txBody>
          <a:bodyPr wrap="square">
            <a:spAutoFit/>
          </a:bodyPr>
          <a:lstStyle/>
          <a:p>
            <a:pPr algn="just"/>
            <a:r>
              <a:rPr lang="es-CO" sz="2300" dirty="0">
                <a:solidFill>
                  <a:srgbClr val="001C36"/>
                </a:solidFill>
                <a:latin typeface="Futura LT Medium" panose="02000804020000020003" pitchFamily="2" charset="0"/>
              </a:rPr>
              <a:t>¿Cómo podemos preparar nuestra infraestructura de transporte aéreo para emergencias donde los esfuerzos de socorro requieren un uso intensivo en un espacio corto de tiempo? </a:t>
            </a:r>
          </a:p>
          <a:p>
            <a:pPr marL="342900" indent="-342900" algn="just">
              <a:buFont typeface="Arial" panose="020B0604020202020204" pitchFamily="34" charset="0"/>
              <a:buChar char="•"/>
            </a:pPr>
            <a:endParaRPr lang="es-CO" sz="2300" dirty="0">
              <a:solidFill>
                <a:srgbClr val="001C36"/>
              </a:solidFill>
              <a:latin typeface="Futura LT Medium" panose="02000804020000020003" pitchFamily="2" charset="0"/>
            </a:endParaRPr>
          </a:p>
          <a:p>
            <a:pPr marL="800100" lvl="1" indent="-342900" algn="just">
              <a:buFont typeface="Arial" panose="020B0604020202020204" pitchFamily="34" charset="0"/>
              <a:buChar char="•"/>
            </a:pPr>
            <a:r>
              <a:rPr lang="es-CO" sz="2300" dirty="0">
                <a:solidFill>
                  <a:srgbClr val="001C36"/>
                </a:solidFill>
                <a:latin typeface="Futura LT Medium" panose="02000804020000020003" pitchFamily="2" charset="0"/>
              </a:rPr>
              <a:t>La infraestructura aeroportuaria</a:t>
            </a:r>
          </a:p>
          <a:p>
            <a:pPr marL="800100" lvl="1" indent="-342900" algn="just">
              <a:buFont typeface="Arial" panose="020B0604020202020204" pitchFamily="34" charset="0"/>
              <a:buChar char="•"/>
            </a:pPr>
            <a:r>
              <a:rPr lang="es-CO" sz="2300" dirty="0">
                <a:solidFill>
                  <a:srgbClr val="001C36"/>
                </a:solidFill>
                <a:latin typeface="Futura LT Medium" panose="02000804020000020003" pitchFamily="2" charset="0"/>
              </a:rPr>
              <a:t>La capacidad del transito aéreo y los servicios a la navegación aérea</a:t>
            </a:r>
            <a:endParaRPr lang="es-ES" sz="2300" dirty="0">
              <a:solidFill>
                <a:srgbClr val="001C36"/>
              </a:solidFill>
              <a:latin typeface="Futura LT Medium" panose="02000804020000020003" pitchFamily="2" charset="0"/>
            </a:endParaRPr>
          </a:p>
        </p:txBody>
      </p:sp>
    </p:spTree>
    <p:extLst>
      <p:ext uri="{BB962C8B-B14F-4D97-AF65-F5344CB8AC3E}">
        <p14:creationId xmlns:p14="http://schemas.microsoft.com/office/powerpoint/2010/main" val="81634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6545" y="1082445"/>
            <a:ext cx="8393430" cy="724237"/>
          </a:xfrm>
        </p:spPr>
        <p:txBody>
          <a:bodyPr>
            <a:noAutofit/>
          </a:bodyPr>
          <a:lstStyle/>
          <a:p>
            <a:r>
              <a:rPr lang="es-MX" sz="3200" dirty="0">
                <a:solidFill>
                  <a:srgbClr val="001C36"/>
                </a:solidFill>
                <a:latin typeface="Futura LT Medium" panose="02000804020000020003" pitchFamily="2" charset="0"/>
              </a:rPr>
              <a:t>La aviación y su papel colaborando en la atención de los desastres</a:t>
            </a:r>
            <a:r>
              <a:rPr lang="es-PE" sz="3200" dirty="0">
                <a:solidFill>
                  <a:srgbClr val="001C36"/>
                </a:solidFill>
                <a:latin typeface="Futura LT Medium" panose="02000804020000020003" pitchFamily="2" charset="0"/>
              </a:rPr>
              <a:t>:</a:t>
            </a:r>
          </a:p>
        </p:txBody>
      </p:sp>
      <p:pic>
        <p:nvPicPr>
          <p:cNvPr id="9" name="Imagen 8">
            <a:extLst>
              <a:ext uri="{FF2B5EF4-FFF2-40B4-BE49-F238E27FC236}">
                <a16:creationId xmlns:a16="http://schemas.microsoft.com/office/drawing/2014/main" id="{CEA67B60-8C67-4D4F-9938-823962AA9103}"/>
              </a:ext>
            </a:extLst>
          </p:cNvPr>
          <p:cNvPicPr>
            <a:picLocks noChangeAspect="1"/>
          </p:cNvPicPr>
          <p:nvPr/>
        </p:nvPicPr>
        <p:blipFill>
          <a:blip r:embed="rId2"/>
          <a:stretch>
            <a:fillRect/>
          </a:stretch>
        </p:blipFill>
        <p:spPr>
          <a:xfrm>
            <a:off x="8192085" y="91196"/>
            <a:ext cx="1415268" cy="1176361"/>
          </a:xfrm>
          <a:prstGeom prst="rect">
            <a:avLst/>
          </a:prstGeom>
          <a:solidFill>
            <a:schemeClr val="bg1"/>
          </a:solidFill>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3198"/>
            <a:ext cx="2514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a:extLst>
              <a:ext uri="{FF2B5EF4-FFF2-40B4-BE49-F238E27FC236}">
                <a16:creationId xmlns:a16="http://schemas.microsoft.com/office/drawing/2014/main" id="{FC1EDB16-C267-4EDE-8FF1-C6B81CD40F25}"/>
              </a:ext>
            </a:extLst>
          </p:cNvPr>
          <p:cNvSpPr/>
          <p:nvPr/>
        </p:nvSpPr>
        <p:spPr>
          <a:xfrm>
            <a:off x="252984" y="2353912"/>
            <a:ext cx="8799943" cy="3985706"/>
          </a:xfrm>
          <a:prstGeom prst="rect">
            <a:avLst/>
          </a:prstGeom>
        </p:spPr>
        <p:txBody>
          <a:bodyPr wrap="square">
            <a:spAutoFit/>
          </a:bodyPr>
          <a:ls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es-MX" sz="2300" dirty="0">
                <a:solidFill>
                  <a:srgbClr val="001C36"/>
                </a:solidFill>
                <a:latin typeface="Futura LT Medium" panose="02000804020000020003" pitchFamily="2" charset="0"/>
              </a:rPr>
              <a:t>Gestión logística de atención humanitaria ante desastres naturales en los aeropuertos</a:t>
            </a:r>
          </a:p>
          <a:p>
            <a:pPr marL="342900" indent="-342900" algn="just">
              <a:buFont typeface="Arial" panose="020B0604020202020204" pitchFamily="34" charset="0"/>
              <a:buChar char="•"/>
            </a:pPr>
            <a:r>
              <a:rPr lang="es-MX" sz="2300" dirty="0">
                <a:solidFill>
                  <a:srgbClr val="001C36"/>
                </a:solidFill>
                <a:latin typeface="Futura LT Medium" panose="02000804020000020003" pitchFamily="2" charset="0"/>
              </a:rPr>
              <a:t>Versatilidad y velocidad del modo aéreo, que nos permite llegar a lugares en donde otros medios no lo puedan hacer </a:t>
            </a:r>
          </a:p>
          <a:p>
            <a:pPr marL="342900" indent="-342900" algn="just">
              <a:buFont typeface="Arial" panose="020B0604020202020204" pitchFamily="34" charset="0"/>
              <a:buChar char="•"/>
            </a:pPr>
            <a:r>
              <a:rPr lang="es-MX" sz="2300" dirty="0">
                <a:solidFill>
                  <a:srgbClr val="001C36"/>
                </a:solidFill>
                <a:latin typeface="Futura LT Medium" panose="02000804020000020003" pitchFamily="2" charset="0"/>
              </a:rPr>
              <a:t>Compromiso con el Estado y con el país</a:t>
            </a:r>
          </a:p>
          <a:p>
            <a:pPr marL="342900" indent="-342900" algn="just">
              <a:buFont typeface="Arial" panose="020B0604020202020204" pitchFamily="34" charset="0"/>
              <a:buChar char="•"/>
            </a:pPr>
            <a:r>
              <a:rPr lang="es-MX" sz="2300" dirty="0">
                <a:solidFill>
                  <a:srgbClr val="001C36"/>
                </a:solidFill>
                <a:latin typeface="Futura LT Medium" panose="02000804020000020003" pitchFamily="2" charset="0"/>
              </a:rPr>
              <a:t>La aviación comercial desde el lado humano ante desastres naturales</a:t>
            </a:r>
          </a:p>
          <a:p>
            <a:pPr marL="342900" indent="-342900" algn="just">
              <a:buFont typeface="Arial" panose="020B0604020202020204" pitchFamily="34" charset="0"/>
              <a:buChar char="•"/>
            </a:pPr>
            <a:r>
              <a:rPr lang="es-MX" sz="2300" dirty="0">
                <a:solidFill>
                  <a:srgbClr val="001C36"/>
                </a:solidFill>
                <a:latin typeface="Futura LT Medium" panose="02000804020000020003" pitchFamily="2" charset="0"/>
              </a:rPr>
              <a:t>Planificadora y ejecutora de operaciones aéreas combinadas, que ayuden a mitigar los efectos de desastres naturales</a:t>
            </a:r>
          </a:p>
        </p:txBody>
      </p:sp>
      <p:sp>
        <p:nvSpPr>
          <p:cNvPr id="8" name="Título 1">
            <a:extLst>
              <a:ext uri="{FF2B5EF4-FFF2-40B4-BE49-F238E27FC236}">
                <a16:creationId xmlns:a16="http://schemas.microsoft.com/office/drawing/2014/main" id="{6DAC2A03-E2AF-3A46-B31B-1200A2CABFD8}"/>
              </a:ext>
            </a:extLst>
          </p:cNvPr>
          <p:cNvSpPr txBox="1">
            <a:spLocks/>
          </p:cNvSpPr>
          <p:nvPr/>
        </p:nvSpPr>
        <p:spPr>
          <a:xfrm>
            <a:off x="16545" y="181201"/>
            <a:ext cx="8393430" cy="7242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rgbClr val="001C36"/>
                </a:solidFill>
                <a:latin typeface="Futura LT Medium" panose="02000804020000020003" pitchFamily="2" charset="0"/>
              </a:rPr>
              <a:t>Nuestra Aproximación</a:t>
            </a:r>
            <a:endParaRPr lang="es-PE" dirty="0">
              <a:solidFill>
                <a:srgbClr val="001C36"/>
              </a:solidFill>
              <a:latin typeface="Futura LT Medium" panose="02000804020000020003" pitchFamily="2" charset="0"/>
            </a:endParaRPr>
          </a:p>
        </p:txBody>
      </p:sp>
    </p:spTree>
    <p:extLst>
      <p:ext uri="{BB962C8B-B14F-4D97-AF65-F5344CB8AC3E}">
        <p14:creationId xmlns:p14="http://schemas.microsoft.com/office/powerpoint/2010/main" val="21102969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1623</Words>
  <Application>Microsoft Office PowerPoint</Application>
  <PresentationFormat>Panorámica</PresentationFormat>
  <Paragraphs>286</Paragraphs>
  <Slides>24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24</vt:i4>
      </vt:variant>
    </vt:vector>
  </HeadingPairs>
  <TitlesOfParts>
    <vt:vector size="35" baseType="lpstr">
      <vt:lpstr>Aharoni</vt:lpstr>
      <vt:lpstr>Arial</vt:lpstr>
      <vt:lpstr>Arial Narrow</vt:lpstr>
      <vt:lpstr>Calibri</vt:lpstr>
      <vt:lpstr>Calibri Light</vt:lpstr>
      <vt:lpstr>Calibri Light </vt:lpstr>
      <vt:lpstr>Futura LT Medium</vt:lpstr>
      <vt:lpstr>Futura Medium</vt:lpstr>
      <vt:lpstr>Futura Std Book</vt:lpstr>
      <vt:lpstr>Wingdings</vt:lpstr>
      <vt:lpstr>Tema de Office</vt:lpstr>
      <vt:lpstr>La  Infraestructura aeronáutica en el contexto de la gestión del Riesgo de Desastres</vt:lpstr>
      <vt:lpstr>Antecedentes:</vt:lpstr>
      <vt:lpstr>Antecedentes:</vt:lpstr>
      <vt:lpstr>Presentación de PowerPoint</vt:lpstr>
      <vt:lpstr>Nuestra Aproximación</vt:lpstr>
      <vt:lpstr>Nuestra Aproximación</vt:lpstr>
      <vt:lpstr>Nuestra Aproximación</vt:lpstr>
      <vt:lpstr>Nuestra Aproximación</vt:lpstr>
      <vt:lpstr>La aviación y su papel colaborando en la atención de los desastres:</vt:lpstr>
      <vt:lpstr>Presentación de PowerPoint</vt:lpstr>
      <vt:lpstr>Plan de Contingencia Regional ante Desastres</vt:lpstr>
      <vt:lpstr>CAPSCA </vt:lpstr>
      <vt:lpstr>Pandemias – Riesgos biológicos</vt:lpstr>
      <vt:lpstr>Aeropuerto de Armenia.</vt:lpstr>
      <vt:lpstr>Aeropuerto de Armenia. </vt:lpstr>
      <vt:lpstr>Aeropuerto de Armenia</vt:lpstr>
      <vt:lpstr>Presentación de PowerPoint</vt:lpstr>
      <vt:lpstr>Presentación de PowerPoint</vt:lpstr>
      <vt:lpstr>Presentación de PowerPoint</vt:lpstr>
      <vt:lpstr>Presentación de PowerPoint</vt:lpstr>
      <vt:lpstr>Incorporación GRD y CC en proyectos de inversión</vt:lpstr>
      <vt:lpstr>Presentación de PowerPoint</vt:lpstr>
      <vt:lpstr>Presentación de PowerPoint</vt:lpstr>
      <vt:lpstr>100 millones de GRACIAS y el doble de carga de energía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Frank</dc:creator>
  <cp:lastModifiedBy>Johana Rojas</cp:lastModifiedBy>
  <cp:revision>111</cp:revision>
  <dcterms:created xsi:type="dcterms:W3CDTF">2019-04-16T16:55:24Z</dcterms:created>
  <dcterms:modified xsi:type="dcterms:W3CDTF">2019-11-29T12:57:40Z</dcterms:modified>
</cp:coreProperties>
</file>